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C7BE799-B2F8-4BF1-A3E0-0A2966D80184}" v="927" dt="2026-07-03T16:31:01.5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62265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6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Relationship Id="rId9" Type="http://schemas.openxmlformats.org/officeDocument/2006/relationships/image" Target="../media/image4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Scrim"/>
          <p:cNvSpPr/>
          <p:nvPr/>
        </p:nvSpPr>
        <p:spPr>
          <a:xfrm>
            <a:off x="0" y="0"/>
            <a:ext cx="4826000" cy="5143500"/>
          </a:xfrm>
          <a:prstGeom prst="rect">
            <a:avLst/>
          </a:prstGeom>
          <a:solidFill>
            <a:srgbClr val="F8F4EF">
              <a:alpha val="30000"/>
            </a:srgbClr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Box 10"/>
          <p:cNvSpPr txBox="1"/>
          <p:nvPr/>
        </p:nvSpPr>
        <p:spPr>
          <a:xfrm>
            <a:off x="609600" y="889000"/>
            <a:ext cx="3937000" cy="3556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600" b="0">
                <a:solidFill>
                  <a:srgbClr val="C97A7A"/>
                </a:solidFill>
              </a:rPr>
              <a:t>DIE PERSÖNLICHE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" y="1270000"/>
            <a:ext cx="3937000" cy="825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3800" b="1">
                <a:solidFill>
                  <a:srgbClr val="4A7A5E"/>
                </a:solidFill>
              </a:rPr>
              <a:t>BLÜTENSIGNATUR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09600" y="2222500"/>
            <a:ext cx="3937000" cy="381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500" b="0">
                <a:solidFill>
                  <a:srgbClr val="5C4636"/>
                </a:solidFill>
              </a:rPr>
              <a:t>Was deine Lieblingsblumen über dich verraten</a:t>
            </a:r>
          </a:p>
        </p:txBody>
      </p:sp>
      <p:sp>
        <p:nvSpPr>
          <p:cNvPr id="13" name="Rectangle 13"/>
          <p:cNvSpPr/>
          <p:nvPr/>
        </p:nvSpPr>
        <p:spPr>
          <a:xfrm>
            <a:off x="609600" y="2730500"/>
            <a:ext cx="1778000" cy="25400"/>
          </a:xfrm>
          <a:prstGeom prst="rect">
            <a:avLst/>
          </a:prstGeom>
          <a:solidFill>
            <a:srgbClr val="E8A0A0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609600" y="2921000"/>
            <a:ext cx="3937000" cy="1016000"/>
          </a:xfrm>
          <a:prstGeom prst="rect">
            <a:avLst/>
          </a:prstGeom>
        </p:spPr>
        <p:txBody>
          <a:bodyPr wrap="square" rtlCol="0" anchor="t">
            <a:normAutofit/>
          </a:bodyPr>
          <a:lstStyle/>
          <a:p>
            <a:pPr algn="l"/>
            <a:r>
              <a:rPr lang="en-US" sz="1300" b="0">
                <a:solidFill>
                  <a:srgbClr val="4A3F35"/>
                </a:solidFill>
              </a:rPr>
              <a:t>Blumen als Spiegel von Persönlichkeit,</a:t>
            </a:r>
          </a:p>
          <a:p>
            <a:pPr algn="l"/>
            <a:r>
              <a:rPr lang="en-US" sz="1300" b="0">
                <a:solidFill>
                  <a:srgbClr val="4A3F35"/>
                </a:solidFill>
              </a:rPr>
              <a:t>Sehnsucht und innerer Kraft.</a:t>
            </a:r>
          </a:p>
          <a:p>
            <a:pPr algn="l"/>
            <a:endParaRPr lang="en-US" sz="1300" b="0">
              <a:solidFill>
                <a:srgbClr val="4A3F35"/>
              </a:solidFill>
            </a:endParaRPr>
          </a:p>
          <a:p>
            <a:pPr algn="l"/>
            <a:r>
              <a:rPr lang="en-US" sz="1300" b="0">
                <a:solidFill>
                  <a:srgbClr val="4A3F35"/>
                </a:solidFill>
              </a:rPr>
              <a:t>Entdecke, was in dir erblühen möchte.</a:t>
            </a:r>
          </a:p>
        </p:txBody>
      </p:sp>
    </p:spTree>
    <p:extLst>
      <p:ext uri="{BB962C8B-B14F-4D97-AF65-F5344CB8AC3E}">
        <p14:creationId xmlns:p14="http://schemas.microsoft.com/office/powerpoint/2010/main" val="3403083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2" name="Rectangle 22"/>
          <p:cNvSpPr/>
          <p:nvPr/>
        </p:nvSpPr>
        <p:spPr>
          <a:xfrm>
            <a:off x="457200" y="37465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1" name="Rectangle 21"/>
          <p:cNvSpPr/>
          <p:nvPr/>
        </p:nvSpPr>
        <p:spPr>
          <a:xfrm>
            <a:off x="457200" y="2832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0" name="Rectangle 20"/>
          <p:cNvSpPr/>
          <p:nvPr/>
        </p:nvSpPr>
        <p:spPr>
          <a:xfrm>
            <a:off x="457200" y="1917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9" name="Rectangle 19"/>
          <p:cNvSpPr/>
          <p:nvPr/>
        </p:nvSpPr>
        <p:spPr>
          <a:xfrm>
            <a:off x="457200" y="10033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Text 0"/>
          <p:cNvSpPr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>
                <a:solidFill>
                  <a:srgbClr val="5C8A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erwartet uns heute?</a:t>
            </a:r>
            <a:endParaRPr lang="en-US" sz="260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/>
          <p:nvPr/>
        </p:nvSpPr>
        <p:spPr>
          <a:xfrm>
            <a:off x="990600" y="1143000"/>
            <a:ext cx="74930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 Warum Blumen</a:t>
            </a:r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990600" y="2057400"/>
            <a:ext cx="74930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 Vier Aspekte - 3. Hildegard</a:t>
            </a:r>
          </a:p>
        </p:txBody>
      </p:sp>
      <p:sp>
        <p:nvSpPr>
          <p:cNvPr id="7" name="Shape 5"/>
          <p:cNvSpPr/>
          <p:nvPr/>
        </p:nvSpPr>
        <p:spPr>
          <a:xfrm>
            <a:off x="457200" y="28346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/>
          <p:nvPr/>
        </p:nvSpPr>
        <p:spPr>
          <a:xfrm>
            <a:off x="990600" y="2971800"/>
            <a:ext cx="74930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 Lieblingsblumen - 5. Blütensignatur</a:t>
            </a:r>
          </a:p>
        </p:txBody>
      </p:sp>
      <p:sp>
        <p:nvSpPr>
          <p:cNvPr id="9" name="Shape 7"/>
          <p:cNvSpPr/>
          <p:nvPr/>
        </p:nvSpPr>
        <p:spPr>
          <a:xfrm>
            <a:off x="457200" y="37490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990600" y="3886200"/>
            <a:ext cx="74930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 übung und Arbeitsblatt - 7. Beispiele - 8. Abschluss</a:t>
            </a:r>
          </a:p>
        </p:txBody>
      </p:sp>
      <p:pic>
        <p:nvPicPr>
          <p:cNvPr id="12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206500"/>
            <a:ext cx="355600" cy="355600"/>
          </a:xfrm>
          <a:prstGeom prst="rect">
            <a:avLst/>
          </a:prstGeom>
        </p:spPr>
      </p:pic>
      <p:pic>
        <p:nvPicPr>
          <p:cNvPr id="13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120900"/>
            <a:ext cx="355600" cy="355600"/>
          </a:xfrm>
          <a:prstGeom prst="rect">
            <a:avLst/>
          </a:prstGeom>
        </p:spPr>
      </p:pic>
      <p:pic>
        <p:nvPicPr>
          <p:cNvPr id="14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35300"/>
            <a:ext cx="355600" cy="355600"/>
          </a:xfrm>
          <a:prstGeom prst="rect">
            <a:avLst/>
          </a:prstGeom>
        </p:spPr>
      </p:pic>
      <p:pic>
        <p:nvPicPr>
          <p:cNvPr id="15" name="I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4970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25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2" name="Rectangle 22"/>
          <p:cNvSpPr/>
          <p:nvPr/>
        </p:nvSpPr>
        <p:spPr>
          <a:xfrm>
            <a:off x="457200" y="37465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1" name="Rectangle 21"/>
          <p:cNvSpPr/>
          <p:nvPr/>
        </p:nvSpPr>
        <p:spPr>
          <a:xfrm>
            <a:off x="457200" y="2832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0" name="Rectangle 20"/>
          <p:cNvSpPr/>
          <p:nvPr/>
        </p:nvSpPr>
        <p:spPr>
          <a:xfrm>
            <a:off x="457200" y="1917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9" name="Rectangle 19"/>
          <p:cNvSpPr/>
          <p:nvPr/>
        </p:nvSpPr>
        <p:spPr>
          <a:xfrm>
            <a:off x="457200" y="10033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Text 0"/>
          <p:cNvSpPr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>
                <a:solidFill>
                  <a:srgbClr val="5C8A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Warum Blumen uns berühren</a:t>
            </a:r>
            <a:endParaRPr lang="en-US" sz="2600"/>
          </a:p>
        </p:txBody>
      </p:sp>
      <p:sp>
        <p:nvSpPr>
          <p:cNvPr id="3" name="Shape 1"/>
          <p:cNvSpPr/>
          <p:nvPr/>
        </p:nvSpPr>
        <p:spPr>
          <a:xfrm>
            <a:off x="457200" y="10058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4" name="Text 2"/>
          <p:cNvSpPr/>
          <p:nvPr/>
        </p:nvSpPr>
        <p:spPr>
          <a:xfrm>
            <a:off x="990600" y="1143000"/>
            <a:ext cx="74930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Blumen begleiten uns durch alle großen und kleinen Momente des Lebens.</a:t>
            </a:r>
          </a:p>
        </p:txBody>
      </p:sp>
      <p:sp>
        <p:nvSpPr>
          <p:cNvPr id="5" name="Shape 3"/>
          <p:cNvSpPr/>
          <p:nvPr/>
        </p:nvSpPr>
        <p:spPr>
          <a:xfrm>
            <a:off x="457200" y="19202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6" name="Text 4"/>
          <p:cNvSpPr/>
          <p:nvPr/>
        </p:nvSpPr>
        <p:spPr>
          <a:xfrm>
            <a:off x="990600" y="2057400"/>
            <a:ext cx="74930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 sprechen eine stille, aber kraftvolle Sprache.</a:t>
            </a:r>
          </a:p>
        </p:txBody>
      </p:sp>
      <p:sp>
        <p:nvSpPr>
          <p:cNvPr id="7" name="Shape 5"/>
          <p:cNvSpPr/>
          <p:nvPr/>
        </p:nvSpPr>
        <p:spPr>
          <a:xfrm>
            <a:off x="457200" y="28346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/>
          <p:nvPr/>
        </p:nvSpPr>
        <p:spPr>
          <a:xfrm>
            <a:off x="990600" y="2971800"/>
            <a:ext cx="74930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 erinnern uns daran, dass Zartheit und Stärke zusammengehören.</a:t>
            </a:r>
          </a:p>
        </p:txBody>
      </p:sp>
      <p:sp>
        <p:nvSpPr>
          <p:cNvPr id="9" name="Shape 7"/>
          <p:cNvSpPr/>
          <p:nvPr/>
        </p:nvSpPr>
        <p:spPr>
          <a:xfrm>
            <a:off x="457200" y="37490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0" name="Text 8"/>
          <p:cNvSpPr/>
          <p:nvPr/>
        </p:nvSpPr>
        <p:spPr>
          <a:xfrm>
            <a:off x="990600" y="3886200"/>
            <a:ext cx="7493000" cy="508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 verbinden äußere Wahrnehmung mit innerem Erleben.</a:t>
            </a:r>
          </a:p>
        </p:txBody>
      </p:sp>
      <p:pic>
        <p:nvPicPr>
          <p:cNvPr id="12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206500"/>
            <a:ext cx="355600" cy="355600"/>
          </a:xfrm>
          <a:prstGeom prst="rect">
            <a:avLst/>
          </a:prstGeom>
        </p:spPr>
      </p:pic>
      <p:pic>
        <p:nvPicPr>
          <p:cNvPr id="13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120900"/>
            <a:ext cx="355600" cy="355600"/>
          </a:xfrm>
          <a:prstGeom prst="rect">
            <a:avLst/>
          </a:prstGeom>
        </p:spPr>
      </p:pic>
      <p:pic>
        <p:nvPicPr>
          <p:cNvPr id="14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35300"/>
            <a:ext cx="355600" cy="355600"/>
          </a:xfrm>
          <a:prstGeom prst="rect">
            <a:avLst/>
          </a:prstGeom>
        </p:spPr>
      </p:pic>
      <p:pic>
        <p:nvPicPr>
          <p:cNvPr id="15" name="I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49700"/>
            <a:ext cx="355600" cy="35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525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57200" y="279400"/>
            <a:ext cx="8229600" cy="508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2400">
                <a:solidFill>
                  <a:srgbClr val="5C8A6E"/>
                </a:solidFill>
              </a:rPr>
              <a:t>Blumen als spirituelle Begleiter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825500"/>
            <a:ext cx="8229600" cy="3683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600">
                <a:solidFill>
                  <a:srgbClr val="5C4636"/>
                </a:solidFill>
              </a:rPr>
              <a:t>Vier Aspekte des Blühens</a:t>
            </a:r>
          </a:p>
        </p:txBody>
      </p:sp>
      <p:sp>
        <p:nvSpPr>
          <p:cNvPr id="4" name="Rectangle 4"/>
          <p:cNvSpPr/>
          <p:nvPr/>
        </p:nvSpPr>
        <p:spPr>
          <a:xfrm>
            <a:off x="457200" y="13208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5"/>
          <p:cNvSpPr/>
          <p:nvPr/>
        </p:nvSpPr>
        <p:spPr>
          <a:xfrm>
            <a:off x="457200" y="2197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Rectangle 6"/>
          <p:cNvSpPr/>
          <p:nvPr/>
        </p:nvSpPr>
        <p:spPr>
          <a:xfrm>
            <a:off x="457200" y="3060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Rectangle 7"/>
          <p:cNvSpPr/>
          <p:nvPr/>
        </p:nvSpPr>
        <p:spPr>
          <a:xfrm>
            <a:off x="457200" y="39370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Rectangle 8"/>
          <p:cNvSpPr/>
          <p:nvPr/>
        </p:nvSpPr>
        <p:spPr>
          <a:xfrm>
            <a:off x="457200" y="13208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Rectangle 9"/>
          <p:cNvSpPr/>
          <p:nvPr/>
        </p:nvSpPr>
        <p:spPr>
          <a:xfrm>
            <a:off x="457200" y="21971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Rectangle 10"/>
          <p:cNvSpPr/>
          <p:nvPr/>
        </p:nvSpPr>
        <p:spPr>
          <a:xfrm>
            <a:off x="457200" y="30607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tangle 11"/>
          <p:cNvSpPr/>
          <p:nvPr/>
        </p:nvSpPr>
        <p:spPr>
          <a:xfrm>
            <a:off x="457200" y="39370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990600" y="14224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Wachstum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600" y="17399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Alles entwickelt sich in seiner eigenen Zeit.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0600" y="22860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Öffnung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0600" y="26035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Wie eine Blüte sich dem Licht öffnet, können auch wir uns dem Leben öffnen.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0600" y="31496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Vergänglichkeit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0" y="34798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Gerade weil Schönheit nicht festgehalten werden kann, wird sie kostbar.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600" y="40259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Verwurzelung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00" y="43434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Wir brauchen Halt und Entfaltung zugleich.</a:t>
            </a:r>
          </a:p>
        </p:txBody>
      </p:sp>
      <p:pic>
        <p:nvPicPr>
          <p:cNvPr id="21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457200" cy="457200"/>
          </a:xfrm>
          <a:prstGeom prst="rect">
            <a:avLst/>
          </a:prstGeom>
        </p:spPr>
      </p:pic>
      <p:pic>
        <p:nvPicPr>
          <p:cNvPr id="22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35200"/>
            <a:ext cx="457200" cy="457200"/>
          </a:xfrm>
          <a:prstGeom prst="rect">
            <a:avLst/>
          </a:prstGeom>
        </p:spPr>
      </p:pic>
      <p:pic>
        <p:nvPicPr>
          <p:cNvPr id="23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98800"/>
            <a:ext cx="457200" cy="457200"/>
          </a:xfrm>
          <a:prstGeom prst="rect">
            <a:avLst/>
          </a:prstGeom>
        </p:spPr>
      </p:pic>
      <p:pic>
        <p:nvPicPr>
          <p:cNvPr id="24" name="I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751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79324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57200" y="274320"/>
            <a:ext cx="822960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>
                <a:solidFill>
                  <a:srgbClr val="5C8A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Hildegard von Bingen &amp; die Blumen</a:t>
            </a:r>
            <a:endParaRPr lang="en-US" sz="2400"/>
          </a:p>
        </p:txBody>
      </p:sp>
      <p:sp>
        <p:nvSpPr>
          <p:cNvPr id="23" name="Rectangle 23"/>
          <p:cNvSpPr/>
          <p:nvPr/>
        </p:nvSpPr>
        <p:spPr>
          <a:xfrm>
            <a:off x="457200" y="39370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2" name="Rectangle 22"/>
          <p:cNvSpPr/>
          <p:nvPr/>
        </p:nvSpPr>
        <p:spPr>
          <a:xfrm>
            <a:off x="457200" y="3060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1" name="Rectangle 21"/>
          <p:cNvSpPr/>
          <p:nvPr/>
        </p:nvSpPr>
        <p:spPr>
          <a:xfrm>
            <a:off x="457200" y="2197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0" name="Rectangle 20"/>
          <p:cNvSpPr/>
          <p:nvPr/>
        </p:nvSpPr>
        <p:spPr>
          <a:xfrm>
            <a:off x="457200" y="13208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16" name="I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457200" cy="457200"/>
          </a:xfrm>
          <a:prstGeom prst="rect">
            <a:avLst/>
          </a:prstGeom>
        </p:spPr>
      </p:pic>
      <p:pic>
        <p:nvPicPr>
          <p:cNvPr id="17" name="Imagin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35200"/>
            <a:ext cx="457200" cy="457200"/>
          </a:xfrm>
          <a:prstGeom prst="rect">
            <a:avLst/>
          </a:prstGeom>
        </p:spPr>
      </p:pic>
      <p:pic>
        <p:nvPicPr>
          <p:cNvPr id="18" name="Imagin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98800"/>
            <a:ext cx="457200" cy="457200"/>
          </a:xfrm>
          <a:prstGeom prst="rect">
            <a:avLst/>
          </a:prstGeom>
        </p:spPr>
      </p:pic>
      <p:pic>
        <p:nvPicPr>
          <p:cNvPr id="19" name="Imagin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75100"/>
            <a:ext cx="457200" cy="457200"/>
          </a:xfrm>
          <a:prstGeom prst="rect">
            <a:avLst/>
          </a:prstGeom>
        </p:spPr>
      </p:pic>
      <p:sp>
        <p:nvSpPr>
          <p:cNvPr id="3" name="Text 1"/>
          <p:cNvSpPr/>
          <p:nvPr/>
        </p:nvSpPr>
        <p:spPr>
          <a:xfrm>
            <a:off x="457200" y="8229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>
                <a:solidFill>
                  <a:srgbClr val="5C463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heilige Kraft der blühenden Natur</a:t>
            </a:r>
            <a:endParaRPr lang="en-US" sz="160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5" name="Text 3"/>
          <p:cNvSpPr/>
          <p:nvPr/>
        </p:nvSpPr>
        <p:spPr>
          <a:xfrm>
            <a:off x="990600" y="1422400"/>
            <a:ext cx="7505700" cy="317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D46A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Viriditas – die Grünkraft</a:t>
            </a:r>
          </a:p>
        </p:txBody>
      </p:sp>
      <p:sp>
        <p:nvSpPr>
          <p:cNvPr id="6" name="Text 4"/>
          <p:cNvSpPr/>
          <p:nvPr/>
        </p:nvSpPr>
        <p:spPr>
          <a:xfrm>
            <a:off x="990600" y="1739900"/>
            <a:ext cx="7505700" cy="317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Für Hildegard war die grüne Lebenskraft in allen Pflanzen ein Ausdruck göttlicher Schöpferkraft.</a:t>
            </a:r>
          </a:p>
        </p:txBody>
      </p:sp>
      <p:sp>
        <p:nvSpPr>
          <p:cNvPr id="7" name="Shape 5"/>
          <p:cNvSpPr/>
          <p:nvPr/>
        </p:nvSpPr>
        <p:spPr>
          <a:xfrm>
            <a:off x="457200" y="219456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/>
          <p:nvPr/>
        </p:nvSpPr>
        <p:spPr>
          <a:xfrm>
            <a:off x="990600" y="2286000"/>
            <a:ext cx="7505700" cy="317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D46A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Blumen als Botschafter</a:t>
            </a:r>
          </a:p>
        </p:txBody>
      </p:sp>
      <p:sp>
        <p:nvSpPr>
          <p:cNvPr id="9" name="Text 7"/>
          <p:cNvSpPr/>
          <p:nvPr/>
        </p:nvSpPr>
        <p:spPr>
          <a:xfrm>
            <a:off x="990600" y="2603500"/>
            <a:ext cx="7505700" cy="317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Sie sah in Blumen nicht nur Schönheit, sondern auch spirituelle und heilende Botschaften.</a:t>
            </a:r>
          </a:p>
        </p:txBody>
      </p:sp>
      <p:sp>
        <p:nvSpPr>
          <p:cNvPr id="10" name="Shape 8"/>
          <p:cNvSpPr/>
          <p:nvPr/>
        </p:nvSpPr>
        <p:spPr>
          <a:xfrm>
            <a:off x="457200" y="306324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1" name="Text 9"/>
          <p:cNvSpPr/>
          <p:nvPr/>
        </p:nvSpPr>
        <p:spPr>
          <a:xfrm>
            <a:off x="990600" y="3149600"/>
            <a:ext cx="7505700" cy="317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D46A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Ganzheitliche Wahrnehmung</a:t>
            </a:r>
          </a:p>
        </p:txBody>
      </p:sp>
      <p:sp>
        <p:nvSpPr>
          <p:cNvPr id="12" name="Text 10"/>
          <p:cNvSpPr/>
          <p:nvPr/>
        </p:nvSpPr>
        <p:spPr>
          <a:xfrm>
            <a:off x="990600" y="3479800"/>
            <a:ext cx="7505700" cy="317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Hildegard lud ein, Pflanzen mit allen Sinnen zu erfahren – sehen, riechen, fühlen und spüren.</a:t>
            </a:r>
          </a:p>
        </p:txBody>
      </p:sp>
      <p:sp>
        <p:nvSpPr>
          <p:cNvPr id="13" name="Shape 11"/>
          <p:cNvSpPr/>
          <p:nvPr/>
        </p:nvSpPr>
        <p:spPr>
          <a:xfrm>
            <a:off x="457200" y="3931920"/>
            <a:ext cx="8229600" cy="777240"/>
          </a:xfrm>
          <a:prstGeom prst="roundRect">
            <a:avLst>
              <a:gd name="adj" fmla="val 11765"/>
            </a:avLst>
          </a:prstGeom>
          <a:solidFill>
            <a:srgbClr val="FDF8F0"/>
          </a:solidFill>
          <a:ln/>
          <a:effectLst>
            <a:outerShdw blurRad="50800" dist="12700" dir="16200000" algn="bl" rotWithShape="0">
              <a:srgbClr val="000000">
                <a:alpha val="8000"/>
              </a:srgbClr>
            </a:outerShdw>
          </a:effectLst>
        </p:spPr>
        <p:txBody>
          <a:bodyPr/>
          <a:lstStyle/>
          <a:p>
            <a:endParaRPr lang="de-DE"/>
          </a:p>
        </p:txBody>
      </p:sp>
      <p:sp>
        <p:nvSpPr>
          <p:cNvPr id="14" name="Text 12"/>
          <p:cNvSpPr/>
          <p:nvPr/>
        </p:nvSpPr>
        <p:spPr>
          <a:xfrm>
            <a:off x="990600" y="4025900"/>
            <a:ext cx="7505700" cy="317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>
                <a:solidFill>
                  <a:srgbClr val="D46A6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Blühen als göttlicher Ausdruck</a:t>
            </a:r>
          </a:p>
        </p:txBody>
      </p:sp>
      <p:sp>
        <p:nvSpPr>
          <p:cNvPr id="15" name="Text 13"/>
          <p:cNvSpPr/>
          <p:nvPr/>
        </p:nvSpPr>
        <p:spPr>
          <a:xfrm>
            <a:off x="990600" y="4343400"/>
            <a:ext cx="7505700" cy="317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Das Erblühen einer Blume war für sie ein Zeichen der göttlichen Ordnung und der Heilung.</a:t>
            </a:r>
          </a:p>
        </p:txBody>
      </p:sp>
    </p:spTree>
    <p:extLst>
      <p:ext uri="{BB962C8B-B14F-4D97-AF65-F5344CB8AC3E}">
        <p14:creationId xmlns:p14="http://schemas.microsoft.com/office/powerpoint/2010/main" val="1432342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5" name="Rectangle 25"/>
          <p:cNvSpPr/>
          <p:nvPr/>
        </p:nvSpPr>
        <p:spPr>
          <a:xfrm>
            <a:off x="0" y="0"/>
            <a:ext cx="9144000" cy="1206500"/>
          </a:xfrm>
          <a:prstGeom prst="rect">
            <a:avLst/>
          </a:prstGeom>
          <a:solidFill>
            <a:srgbClr val="FDF8F5">
              <a:alpha val="65000"/>
            </a:srgbClr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TextBox 2"/>
          <p:cNvSpPr txBox="1"/>
          <p:nvPr/>
        </p:nvSpPr>
        <p:spPr>
          <a:xfrm>
            <a:off x="457200" y="279400"/>
            <a:ext cx="8229600" cy="508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2600" b="1">
                <a:solidFill>
                  <a:srgbClr val="5C8A6E"/>
                </a:solidFill>
              </a:rPr>
              <a:t>Die neue Perspektive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825500"/>
            <a:ext cx="8229600" cy="3683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600">
                <a:solidFill>
                  <a:srgbClr val="5C4636"/>
                </a:solidFill>
              </a:rPr>
              <a:t>Was unsere Lieblingsblumen verraten</a:t>
            </a:r>
          </a:p>
        </p:txBody>
      </p:sp>
      <p:sp>
        <p:nvSpPr>
          <p:cNvPr id="4" name="Rectangle 4"/>
          <p:cNvSpPr/>
          <p:nvPr/>
        </p:nvSpPr>
        <p:spPr>
          <a:xfrm>
            <a:off x="457200" y="13208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5"/>
          <p:cNvSpPr/>
          <p:nvPr/>
        </p:nvSpPr>
        <p:spPr>
          <a:xfrm>
            <a:off x="457200" y="2197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Rectangle 6"/>
          <p:cNvSpPr/>
          <p:nvPr/>
        </p:nvSpPr>
        <p:spPr>
          <a:xfrm>
            <a:off x="457200" y="3060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Rectangle 7"/>
          <p:cNvSpPr/>
          <p:nvPr/>
        </p:nvSpPr>
        <p:spPr>
          <a:xfrm>
            <a:off x="457200" y="39370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Rectangle 8"/>
          <p:cNvSpPr/>
          <p:nvPr/>
        </p:nvSpPr>
        <p:spPr>
          <a:xfrm>
            <a:off x="457200" y="13208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Rectangle 9"/>
          <p:cNvSpPr/>
          <p:nvPr/>
        </p:nvSpPr>
        <p:spPr>
          <a:xfrm>
            <a:off x="457200" y="21971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Rectangle 10"/>
          <p:cNvSpPr/>
          <p:nvPr/>
        </p:nvSpPr>
        <p:spPr>
          <a:xfrm>
            <a:off x="457200" y="30607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tangle 11"/>
          <p:cNvSpPr/>
          <p:nvPr/>
        </p:nvSpPr>
        <p:spPr>
          <a:xfrm>
            <a:off x="457200" y="39370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990600" y="14224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Innere Stärke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600" y="17399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eine innere Stärke, die sich zeigen will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0600" y="22860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Sehnsucht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0600" y="26035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eine Sehnsucht, die noch nicht gelebt wird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0600" y="31496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Lebensaufgabe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0" y="34798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eine Lebensaufgabe oder ein Entwicklungsthema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600" y="40259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Erblühen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00" y="43434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eine Qualität, die in uns erblühen möchte</a:t>
            </a:r>
          </a:p>
        </p:txBody>
      </p:sp>
      <p:pic>
        <p:nvPicPr>
          <p:cNvPr id="21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457200" cy="457200"/>
          </a:xfrm>
          <a:prstGeom prst="rect">
            <a:avLst/>
          </a:prstGeom>
        </p:spPr>
      </p:pic>
      <p:pic>
        <p:nvPicPr>
          <p:cNvPr id="22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35200"/>
            <a:ext cx="457200" cy="457200"/>
          </a:xfrm>
          <a:prstGeom prst="rect">
            <a:avLst/>
          </a:prstGeom>
        </p:spPr>
      </p:pic>
      <p:pic>
        <p:nvPicPr>
          <p:cNvPr id="23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98800"/>
            <a:ext cx="457200" cy="457200"/>
          </a:xfrm>
          <a:prstGeom prst="rect">
            <a:avLst/>
          </a:prstGeom>
        </p:spPr>
      </p:pic>
      <p:pic>
        <p:nvPicPr>
          <p:cNvPr id="24" name="I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751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664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4" name="Rectangle 24"/>
          <p:cNvSpPr/>
          <p:nvPr/>
        </p:nvSpPr>
        <p:spPr>
          <a:xfrm>
            <a:off x="0" y="0"/>
            <a:ext cx="9144000" cy="1270000"/>
          </a:xfrm>
          <a:prstGeom prst="rect">
            <a:avLst/>
          </a:prstGeom>
          <a:solidFill>
            <a:srgbClr val="FDF8F5">
              <a:alpha val="60000"/>
            </a:srgbClr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TextBox 2"/>
          <p:cNvSpPr txBox="1"/>
          <p:nvPr/>
        </p:nvSpPr>
        <p:spPr>
          <a:xfrm>
            <a:off x="457200" y="279400"/>
            <a:ext cx="8229600" cy="508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2600" b="1">
                <a:solidFill>
                  <a:srgbClr val="5C8A6E"/>
                </a:solidFill>
              </a:rPr>
              <a:t>Was ist eine persönliche Blütensignatur?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825500"/>
            <a:ext cx="8229600" cy="3683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600">
                <a:solidFill>
                  <a:srgbClr val="5C4636"/>
                </a:solidFill>
              </a:rPr>
              <a:t>Deine Lieblingsblumen und ihre Bedeutung</a:t>
            </a:r>
          </a:p>
        </p:txBody>
      </p:sp>
      <p:sp>
        <p:nvSpPr>
          <p:cNvPr id="8" name="Rectangle 8"/>
          <p:cNvSpPr/>
          <p:nvPr/>
        </p:nvSpPr>
        <p:spPr>
          <a:xfrm>
            <a:off x="457200" y="1320800"/>
            <a:ext cx="8229600" cy="7747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Rectangle 9"/>
          <p:cNvSpPr/>
          <p:nvPr/>
        </p:nvSpPr>
        <p:spPr>
          <a:xfrm>
            <a:off x="457200" y="2197100"/>
            <a:ext cx="8229600" cy="7747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Rectangle 10"/>
          <p:cNvSpPr/>
          <p:nvPr/>
        </p:nvSpPr>
        <p:spPr>
          <a:xfrm>
            <a:off x="457200" y="3060700"/>
            <a:ext cx="8229600" cy="7747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tangle 11"/>
          <p:cNvSpPr/>
          <p:nvPr/>
        </p:nvSpPr>
        <p:spPr>
          <a:xfrm>
            <a:off x="457200" y="3937000"/>
            <a:ext cx="8229600" cy="7747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" name="Rectangle 4"/>
          <p:cNvSpPr/>
          <p:nvPr/>
        </p:nvSpPr>
        <p:spPr>
          <a:xfrm>
            <a:off x="457200" y="13208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5"/>
          <p:cNvSpPr/>
          <p:nvPr/>
        </p:nvSpPr>
        <p:spPr>
          <a:xfrm>
            <a:off x="457200" y="2197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990600" y="14224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 b="1">
                <a:solidFill>
                  <a:srgbClr val="D46A6A"/>
                </a:solidFill>
              </a:rPr>
              <a:t>Einzigartige Kombination</a:t>
            </a:r>
          </a:p>
        </p:txBody>
      </p:sp>
      <p:sp>
        <p:nvSpPr>
          <p:cNvPr id="6" name="Rectangle 6"/>
          <p:cNvSpPr/>
          <p:nvPr/>
        </p:nvSpPr>
        <p:spPr>
          <a:xfrm>
            <a:off x="457200" y="3060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Box 13"/>
          <p:cNvSpPr txBox="1"/>
          <p:nvPr/>
        </p:nvSpPr>
        <p:spPr>
          <a:xfrm>
            <a:off x="990600" y="17399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Deine Lieblingsblumen weben sich zu einer einzigartigen Kombination.</a:t>
            </a:r>
          </a:p>
        </p:txBody>
      </p:sp>
      <p:sp>
        <p:nvSpPr>
          <p:cNvPr id="7" name="Rectangle 7"/>
          <p:cNvSpPr/>
          <p:nvPr/>
        </p:nvSpPr>
        <p:spPr>
          <a:xfrm>
            <a:off x="457200" y="39370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990600" y="22860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 b="1">
                <a:solidFill>
                  <a:srgbClr val="D46A6A"/>
                </a:solidFill>
              </a:rPr>
              <a:t>Seelisches Profil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0600" y="26035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Zusammen entsteht ein seelisches Profil deiner inneren Welt.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0600" y="31496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 b="1" err="1">
                <a:solidFill>
                  <a:srgbClr val="D46A6A"/>
                </a:solidFill>
              </a:rPr>
              <a:t>Verborgene</a:t>
            </a:r>
            <a:r>
              <a:rPr lang="en-US" sz="1500" b="1">
                <a:solidFill>
                  <a:srgbClr val="D46A6A"/>
                </a:solidFill>
              </a:rPr>
              <a:t> Kräfte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0" y="34671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Sie macht verborgene Kräfte, Sehnsüchte und Entwicklungsthemen sichtbar.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600" y="40132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 b="1">
                <a:solidFill>
                  <a:srgbClr val="D46A6A"/>
                </a:solidFill>
              </a:rPr>
              <a:t>Poetische Sprache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00" y="43307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Sie übersetzt dein Selbst in die poetische Sprache der Blumen.</a:t>
            </a:r>
          </a:p>
        </p:txBody>
      </p:sp>
      <p:pic>
        <p:nvPicPr>
          <p:cNvPr id="21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457200" cy="457200"/>
          </a:xfrm>
          <a:prstGeom prst="rect">
            <a:avLst/>
          </a:prstGeom>
        </p:spPr>
      </p:pic>
      <p:pic>
        <p:nvPicPr>
          <p:cNvPr id="22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35200"/>
            <a:ext cx="457200" cy="457200"/>
          </a:xfrm>
          <a:prstGeom prst="rect">
            <a:avLst/>
          </a:prstGeom>
        </p:spPr>
      </p:pic>
      <p:pic>
        <p:nvPicPr>
          <p:cNvPr id="23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9751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30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3" name="Heading Scrim"/>
          <p:cNvSpPr/>
          <p:nvPr/>
        </p:nvSpPr>
        <p:spPr>
          <a:xfrm>
            <a:off x="0" y="0"/>
            <a:ext cx="9144000" cy="1270000"/>
          </a:xfrm>
          <a:prstGeom prst="rect">
            <a:avLst/>
          </a:prstGeom>
          <a:solidFill>
            <a:srgbClr val="FDF8F5">
              <a:alpha val="40000"/>
            </a:srgbClr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6" name="Heading Scrim"/>
          <p:cNvSpPr/>
          <p:nvPr/>
        </p:nvSpPr>
        <p:spPr>
          <a:xfrm>
            <a:off x="0" y="0"/>
            <a:ext cx="9144000" cy="1270000"/>
          </a:xfrm>
          <a:prstGeom prst="rect">
            <a:avLst/>
          </a:prstGeom>
          <a:solidFill>
            <a:srgbClr val="FDF8F5">
              <a:alpha val="40000"/>
            </a:srgbClr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2" name="TextBox 2"/>
          <p:cNvSpPr txBox="1"/>
          <p:nvPr/>
        </p:nvSpPr>
        <p:spPr>
          <a:xfrm>
            <a:off x="457200" y="279400"/>
            <a:ext cx="8229600" cy="508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2200">
                <a:solidFill>
                  <a:srgbClr val="D46A6A"/>
                </a:solidFill>
              </a:rPr>
              <a:t>Bevor wir in die persönliche Signatur gehen...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825500"/>
            <a:ext cx="8229600" cy="3683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600">
                <a:solidFill>
                  <a:srgbClr val="5C4636"/>
                </a:solidFill>
              </a:rPr>
              <a:t>Ein guter Brückenschlag beginnt mit ehrlicher Selbstwahrnehmung.</a:t>
            </a:r>
          </a:p>
        </p:txBody>
      </p:sp>
      <p:sp>
        <p:nvSpPr>
          <p:cNvPr id="4" name="Rectangle 4"/>
          <p:cNvSpPr/>
          <p:nvPr/>
        </p:nvSpPr>
        <p:spPr>
          <a:xfrm>
            <a:off x="457200" y="13208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5"/>
          <p:cNvSpPr/>
          <p:nvPr/>
        </p:nvSpPr>
        <p:spPr>
          <a:xfrm>
            <a:off x="457200" y="2197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Rectangle 6"/>
          <p:cNvSpPr/>
          <p:nvPr/>
        </p:nvSpPr>
        <p:spPr>
          <a:xfrm>
            <a:off x="457200" y="3060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Rectangle 7"/>
          <p:cNvSpPr/>
          <p:nvPr/>
        </p:nvSpPr>
        <p:spPr>
          <a:xfrm>
            <a:off x="457200" y="39370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Rectangle 8"/>
          <p:cNvSpPr/>
          <p:nvPr/>
        </p:nvSpPr>
        <p:spPr>
          <a:xfrm>
            <a:off x="457200" y="13208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Rectangle 9"/>
          <p:cNvSpPr/>
          <p:nvPr/>
        </p:nvSpPr>
        <p:spPr>
          <a:xfrm>
            <a:off x="457200" y="21971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Rectangle 10"/>
          <p:cNvSpPr/>
          <p:nvPr/>
        </p:nvSpPr>
        <p:spPr>
          <a:xfrm>
            <a:off x="457200" y="30607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tangle 11"/>
          <p:cNvSpPr/>
          <p:nvPr/>
        </p:nvSpPr>
        <p:spPr>
          <a:xfrm>
            <a:off x="457200" y="39370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990600" y="14224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Lieblingsblumen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600" y="17399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Welche Blumen mag ich besonders gern?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0600" y="22860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Abneigungen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0600" y="26035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Welche Blumen mag ich weniger oder gar nicht?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0600" y="31496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Verbindungen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0" y="34798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Was verbinde ich mit den Blumen, die ich liebe?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600" y="40259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Gefühle &amp; Erzählungen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00" y="43434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Was fühle ich bei ihnen? Was könnten sie erzählen?</a:t>
            </a:r>
          </a:p>
        </p:txBody>
      </p:sp>
      <p:pic>
        <p:nvPicPr>
          <p:cNvPr id="21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457200" cy="457200"/>
          </a:xfrm>
          <a:prstGeom prst="rect">
            <a:avLst/>
          </a:prstGeom>
        </p:spPr>
      </p:pic>
      <p:pic>
        <p:nvPicPr>
          <p:cNvPr id="22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35200"/>
            <a:ext cx="457200" cy="457200"/>
          </a:xfrm>
          <a:prstGeom prst="rect">
            <a:avLst/>
          </a:prstGeom>
        </p:spPr>
      </p:pic>
      <p:pic>
        <p:nvPicPr>
          <p:cNvPr id="25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98800"/>
            <a:ext cx="457200" cy="457200"/>
          </a:xfrm>
          <a:prstGeom prst="rect">
            <a:avLst/>
          </a:prstGeom>
        </p:spPr>
      </p:pic>
      <p:pic>
        <p:nvPicPr>
          <p:cNvPr id="27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98800"/>
            <a:ext cx="457200" cy="457200"/>
          </a:xfrm>
          <a:prstGeom prst="rect">
            <a:avLst/>
          </a:prstGeom>
        </p:spPr>
      </p:pic>
      <p:pic>
        <p:nvPicPr>
          <p:cNvPr id="24" name="I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751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21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57200" y="279400"/>
            <a:ext cx="8229600" cy="508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2400" b="1">
                <a:solidFill>
                  <a:srgbClr val="5C8A6E"/>
                </a:solidFill>
              </a:rPr>
              <a:t>Beispiel: Die Rose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825500"/>
            <a:ext cx="8229600" cy="3683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600">
                <a:solidFill>
                  <a:srgbClr val="5C4636"/>
                </a:solidFill>
              </a:rPr>
              <a:t>Symbolische Qualitäten</a:t>
            </a:r>
          </a:p>
        </p:txBody>
      </p:sp>
      <p:sp>
        <p:nvSpPr>
          <p:cNvPr id="8" name="Rectangle 8"/>
          <p:cNvSpPr/>
          <p:nvPr/>
        </p:nvSpPr>
        <p:spPr>
          <a:xfrm>
            <a:off x="457200" y="1320800"/>
            <a:ext cx="8229600" cy="7747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Rectangle 9"/>
          <p:cNvSpPr/>
          <p:nvPr/>
        </p:nvSpPr>
        <p:spPr>
          <a:xfrm>
            <a:off x="457200" y="2197100"/>
            <a:ext cx="8229600" cy="7747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Rectangle 10"/>
          <p:cNvSpPr/>
          <p:nvPr/>
        </p:nvSpPr>
        <p:spPr>
          <a:xfrm>
            <a:off x="457200" y="3060700"/>
            <a:ext cx="8229600" cy="7747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tangle 11"/>
          <p:cNvSpPr/>
          <p:nvPr/>
        </p:nvSpPr>
        <p:spPr>
          <a:xfrm>
            <a:off x="457200" y="3937000"/>
            <a:ext cx="8229600" cy="7747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4" name="Rectangle 4"/>
          <p:cNvSpPr/>
          <p:nvPr/>
        </p:nvSpPr>
        <p:spPr>
          <a:xfrm>
            <a:off x="457200" y="13208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5"/>
          <p:cNvSpPr/>
          <p:nvPr/>
        </p:nvSpPr>
        <p:spPr>
          <a:xfrm>
            <a:off x="457200" y="2197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990600" y="14224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 b="1">
                <a:solidFill>
                  <a:srgbClr val="D46A6A"/>
                </a:solidFill>
              </a:rPr>
              <a:t>Liebe</a:t>
            </a:r>
          </a:p>
        </p:txBody>
      </p:sp>
      <p:sp>
        <p:nvSpPr>
          <p:cNvPr id="6" name="Rectangle 6"/>
          <p:cNvSpPr/>
          <p:nvPr/>
        </p:nvSpPr>
        <p:spPr>
          <a:xfrm>
            <a:off x="457200" y="3060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3" name="TextBox 13"/>
          <p:cNvSpPr txBox="1"/>
          <p:nvPr/>
        </p:nvSpPr>
        <p:spPr>
          <a:xfrm>
            <a:off x="990600" y="17399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Tiefe emotionale Verbindung und Hingabe.</a:t>
            </a:r>
          </a:p>
        </p:txBody>
      </p:sp>
      <p:sp>
        <p:nvSpPr>
          <p:cNvPr id="7" name="Rectangle 7"/>
          <p:cNvSpPr/>
          <p:nvPr/>
        </p:nvSpPr>
        <p:spPr>
          <a:xfrm>
            <a:off x="457200" y="39370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990600" y="22860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 b="1">
                <a:solidFill>
                  <a:srgbClr val="D46A6A"/>
                </a:solidFill>
              </a:rPr>
              <a:t>Herz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0600" y="26035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Zentrum der Gefühle und des Mitgefühls.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0600" y="31496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 b="1">
                <a:solidFill>
                  <a:srgbClr val="D46A6A"/>
                </a:solidFill>
              </a:rPr>
              <a:t>Würde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0" y="34671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Stärke, Eleganz und Selbstachtung.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600" y="40132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 b="1">
                <a:solidFill>
                  <a:srgbClr val="D46A6A"/>
                </a:solidFill>
              </a:rPr>
              <a:t>Verletzlichkeit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00" y="43307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Öffne dein Herz, aber ehre auch deine Grenzen.</a:t>
            </a:r>
          </a:p>
        </p:txBody>
      </p:sp>
      <p:pic>
        <p:nvPicPr>
          <p:cNvPr id="21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457200" cy="457200"/>
          </a:xfrm>
          <a:prstGeom prst="rect">
            <a:avLst/>
          </a:prstGeom>
        </p:spPr>
      </p:pic>
      <p:pic>
        <p:nvPicPr>
          <p:cNvPr id="22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35200"/>
            <a:ext cx="457200" cy="457200"/>
          </a:xfrm>
          <a:prstGeom prst="rect">
            <a:avLst/>
          </a:prstGeom>
        </p:spPr>
      </p:pic>
      <p:pic>
        <p:nvPicPr>
          <p:cNvPr id="23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98800"/>
            <a:ext cx="457200" cy="457200"/>
          </a:xfrm>
          <a:prstGeom prst="rect">
            <a:avLst/>
          </a:prstGeom>
        </p:spPr>
      </p:pic>
      <p:pic>
        <p:nvPicPr>
          <p:cNvPr id="24" name="I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751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378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Rounded Rectangle 16"/>
          <p:cNvSpPr/>
          <p:nvPr/>
        </p:nvSpPr>
        <p:spPr>
          <a:xfrm>
            <a:off x="457200" y="4381500"/>
            <a:ext cx="8229600" cy="635000"/>
          </a:xfrm>
          <a:prstGeom prst="roundRect">
            <a:avLst/>
          </a:prstGeom>
          <a:solidFill>
            <a:srgbClr val="FDF8F0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5" name="Rounded Rectangle 15"/>
          <p:cNvSpPr/>
          <p:nvPr/>
        </p:nvSpPr>
        <p:spPr>
          <a:xfrm>
            <a:off x="457200" y="3670300"/>
            <a:ext cx="8229600" cy="635000"/>
          </a:xfrm>
          <a:prstGeom prst="roundRect">
            <a:avLst/>
          </a:prstGeom>
          <a:solidFill>
            <a:srgbClr val="FDF8F0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4" name="Rounded Rectangle 14"/>
          <p:cNvSpPr/>
          <p:nvPr/>
        </p:nvSpPr>
        <p:spPr>
          <a:xfrm>
            <a:off x="457200" y="2959100"/>
            <a:ext cx="8229600" cy="635000"/>
          </a:xfrm>
          <a:prstGeom prst="roundRect">
            <a:avLst/>
          </a:prstGeom>
          <a:solidFill>
            <a:srgbClr val="FDF8F0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8" name="I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800" y="4483100"/>
            <a:ext cx="355600" cy="355600"/>
          </a:xfrm>
          <a:prstGeom prst="rect">
            <a:avLst/>
          </a:prstGeom>
        </p:spPr>
      </p:pic>
      <p:pic>
        <p:nvPicPr>
          <p:cNvPr id="7" name="Imagin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800" y="3771900"/>
            <a:ext cx="355600" cy="355600"/>
          </a:xfrm>
          <a:prstGeom prst="rect">
            <a:avLst/>
          </a:prstGeom>
        </p:spPr>
      </p:pic>
      <p:pic>
        <p:nvPicPr>
          <p:cNvPr id="6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800" y="3060700"/>
            <a:ext cx="355600" cy="355600"/>
          </a:xfrm>
          <a:prstGeom prst="rect">
            <a:avLst/>
          </a:prstGeom>
        </p:spPr>
      </p:pic>
      <p:sp>
        <p:nvSpPr>
          <p:cNvPr id="13" name="Rounded Rectangle 13"/>
          <p:cNvSpPr/>
          <p:nvPr/>
        </p:nvSpPr>
        <p:spPr>
          <a:xfrm>
            <a:off x="457200" y="2247900"/>
            <a:ext cx="8229600" cy="635000"/>
          </a:xfrm>
          <a:prstGeom prst="roundRect">
            <a:avLst/>
          </a:prstGeom>
          <a:solidFill>
            <a:srgbClr val="FDF8F0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Rounded Rectangle 12"/>
          <p:cNvSpPr/>
          <p:nvPr/>
        </p:nvSpPr>
        <p:spPr>
          <a:xfrm>
            <a:off x="457200" y="1536700"/>
            <a:ext cx="8229600" cy="635000"/>
          </a:xfrm>
          <a:prstGeom prst="roundRect">
            <a:avLst/>
          </a:prstGeom>
          <a:solidFill>
            <a:srgbClr val="FDF8F0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ounded Rectangle 11"/>
          <p:cNvSpPr/>
          <p:nvPr/>
        </p:nvSpPr>
        <p:spPr>
          <a:xfrm>
            <a:off x="457200" y="825500"/>
            <a:ext cx="8229600" cy="635000"/>
          </a:xfrm>
          <a:prstGeom prst="roundRect">
            <a:avLst/>
          </a:prstGeom>
          <a:solidFill>
            <a:srgbClr val="FDF8F0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pic>
        <p:nvPicPr>
          <p:cNvPr id="3" name="Imagin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800" y="927100"/>
            <a:ext cx="355600" cy="355600"/>
          </a:xfrm>
          <a:prstGeom prst="rect">
            <a:avLst/>
          </a:prstGeom>
        </p:spPr>
      </p:pic>
      <p:pic>
        <p:nvPicPr>
          <p:cNvPr id="4" name="Imagin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800" y="1638300"/>
            <a:ext cx="355600" cy="355600"/>
          </a:xfrm>
          <a:prstGeom prst="rect">
            <a:avLst/>
          </a:prstGeom>
        </p:spPr>
      </p:pic>
      <p:pic>
        <p:nvPicPr>
          <p:cNvPr id="5" name="Imagin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58800" y="2349500"/>
            <a:ext cx="355600" cy="3556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57200" y="22860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>
                <a:solidFill>
                  <a:srgbClr val="5C8A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Weitere Blumen und ihre Botschaften</a:t>
            </a:r>
            <a:endParaRPr lang="en-US" sz="2400"/>
          </a:p>
        </p:txBody>
      </p:sp>
      <p:sp>
        <p:nvSpPr>
          <p:cNvPr id="23" name="TextBox 23"/>
          <p:cNvSpPr txBox="1"/>
          <p:nvPr/>
        </p:nvSpPr>
        <p:spPr>
          <a:xfrm>
            <a:off x="457200" y="698500"/>
            <a:ext cx="8229600" cy="254000"/>
          </a:xfrm>
          <a:prstGeom prst="rect">
            <a:avLst/>
          </a:prstGeom>
        </p:spPr>
        <p:txBody>
          <a:bodyPr wrap="square" rtlCol="0">
            <a:normAutofit fontScale="92500" lnSpcReduction="20000"/>
          </a:bodyPr>
          <a:lstStyle/>
          <a:p>
            <a:pPr algn="l"/>
            <a:r>
              <a:rPr lang="en-US" sz="1400">
                <a:solidFill>
                  <a:srgbClr val="5C4636"/>
                </a:solidFill>
              </a:rPr>
              <a:t>Ihre symbolischen Qualitäten und Botschaften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90600" y="914400"/>
            <a:ext cx="2032000" cy="254000"/>
          </a:xfrm>
          <a:prstGeom prst="rect">
            <a:avLst/>
          </a:prstGeom>
        </p:spPr>
        <p:txBody>
          <a:bodyPr wrap="square" rtlCol="0">
            <a:normAutofit fontScale="70000" lnSpcReduction="20000"/>
          </a:bodyPr>
          <a:lstStyle/>
          <a:p>
            <a:pPr algn="l"/>
            <a:r>
              <a:rPr lang="en-US" sz="1900" b="1">
                <a:solidFill>
                  <a:srgbClr val="D46A6A"/>
                </a:solidFill>
              </a:rPr>
              <a:t>Lotus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3175000" y="889000"/>
            <a:ext cx="5207000" cy="508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Reinheit, Wandlung, Erwachen</a:t>
            </a:r>
          </a:p>
          <a:p>
            <a:pPr algn="l"/>
            <a:r>
              <a:rPr lang="en-US" sz="1300">
                <a:solidFill>
                  <a:srgbClr val="2C2522"/>
                </a:solidFill>
              </a:rPr>
              <a:t>Auch aus Tiefe kann Licht entstehen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90600" y="1625600"/>
            <a:ext cx="2032000" cy="254000"/>
          </a:xfrm>
          <a:prstGeom prst="rect">
            <a:avLst/>
          </a:prstGeom>
        </p:spPr>
        <p:txBody>
          <a:bodyPr wrap="square" rtlCol="0">
            <a:normAutofit fontScale="70000" lnSpcReduction="20000"/>
          </a:bodyPr>
          <a:lstStyle/>
          <a:p>
            <a:pPr algn="l"/>
            <a:r>
              <a:rPr lang="en-US" sz="1900" b="1">
                <a:solidFill>
                  <a:srgbClr val="D46A6A"/>
                </a:solidFill>
              </a:rPr>
              <a:t>Sonnenblume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175000" y="1600200"/>
            <a:ext cx="5207000" cy="508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Lebensfreude, Vertrauen, Ausrichtung</a:t>
            </a:r>
          </a:p>
          <a:p>
            <a:pPr algn="l"/>
            <a:r>
              <a:rPr lang="en-US" sz="1300">
                <a:solidFill>
                  <a:srgbClr val="2C2522"/>
                </a:solidFill>
              </a:rPr>
              <a:t>Richte dich dem Licht zu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990600" y="2336800"/>
            <a:ext cx="2032000" cy="254000"/>
          </a:xfrm>
          <a:prstGeom prst="rect">
            <a:avLst/>
          </a:prstGeom>
        </p:spPr>
        <p:txBody>
          <a:bodyPr wrap="square" rtlCol="0">
            <a:normAutofit fontScale="70000" lnSpcReduction="20000"/>
          </a:bodyPr>
          <a:lstStyle/>
          <a:p>
            <a:pPr algn="l"/>
            <a:r>
              <a:rPr lang="en-US" sz="1900" b="1">
                <a:solidFill>
                  <a:srgbClr val="D46A6A"/>
                </a:solidFill>
              </a:rPr>
              <a:t>Lavendel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175000" y="2311400"/>
            <a:ext cx="5207000" cy="508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Frieden, Beruhigung, Loslassen</a:t>
            </a:r>
          </a:p>
          <a:p>
            <a:pPr algn="l"/>
            <a:r>
              <a:rPr lang="en-US" sz="1300">
                <a:solidFill>
                  <a:srgbClr val="2C2522"/>
                </a:solidFill>
              </a:rPr>
              <a:t>Ruhe ist Heilung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90600" y="3048000"/>
            <a:ext cx="2032000" cy="254000"/>
          </a:xfrm>
          <a:prstGeom prst="rect">
            <a:avLst/>
          </a:prstGeom>
        </p:spPr>
        <p:txBody>
          <a:bodyPr wrap="square" rtlCol="0">
            <a:normAutofit fontScale="70000" lnSpcReduction="20000"/>
          </a:bodyPr>
          <a:lstStyle/>
          <a:p>
            <a:pPr algn="l"/>
            <a:r>
              <a:rPr lang="en-US" sz="1900" b="1">
                <a:solidFill>
                  <a:srgbClr val="D46A6A"/>
                </a:solidFill>
              </a:rPr>
              <a:t>Kamille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175000" y="3022600"/>
            <a:ext cx="5207000" cy="508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Trost, Sanftmut, Geborgenheit</a:t>
            </a:r>
          </a:p>
          <a:p>
            <a:pPr algn="l"/>
            <a:r>
              <a:rPr lang="en-US" sz="1300">
                <a:solidFill>
                  <a:srgbClr val="2C2522"/>
                </a:solidFill>
              </a:rPr>
              <a:t>Heilung darf weich sein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990600" y="3759200"/>
            <a:ext cx="2032000" cy="254000"/>
          </a:xfrm>
          <a:prstGeom prst="rect">
            <a:avLst/>
          </a:prstGeom>
        </p:spPr>
        <p:txBody>
          <a:bodyPr wrap="square" rtlCol="0">
            <a:normAutofit fontScale="70000" lnSpcReduction="20000"/>
          </a:bodyPr>
          <a:lstStyle/>
          <a:p>
            <a:pPr algn="l"/>
            <a:r>
              <a:rPr lang="en-US" sz="1900" b="1">
                <a:solidFill>
                  <a:srgbClr val="D46A6A"/>
                </a:solidFill>
              </a:rPr>
              <a:t>Lilie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3175000" y="3733800"/>
            <a:ext cx="5207000" cy="508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Klarheit, Würde, Erneuerung</a:t>
            </a:r>
          </a:p>
          <a:p>
            <a:pPr algn="l"/>
            <a:r>
              <a:rPr lang="en-US" sz="1300">
                <a:solidFill>
                  <a:srgbClr val="2C2522"/>
                </a:solidFill>
              </a:rPr>
              <a:t>Erinnere dich an deine innere Reinheit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990600" y="4470400"/>
            <a:ext cx="2032000" cy="254000"/>
          </a:xfrm>
          <a:prstGeom prst="rect">
            <a:avLst/>
          </a:prstGeom>
        </p:spPr>
        <p:txBody>
          <a:bodyPr wrap="square" rtlCol="0">
            <a:normAutofit fontScale="70000" lnSpcReduction="20000"/>
          </a:bodyPr>
          <a:lstStyle/>
          <a:p>
            <a:pPr algn="l"/>
            <a:r>
              <a:rPr lang="en-US" sz="1900" b="1">
                <a:solidFill>
                  <a:srgbClr val="D46A6A"/>
                </a:solidFill>
              </a:rPr>
              <a:t>Vergissmeinnicht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175000" y="4445000"/>
            <a:ext cx="5207000" cy="508000"/>
          </a:xfrm>
          <a:prstGeom prst="rect">
            <a:avLst/>
          </a:prstGeom>
        </p:spPr>
        <p:txBody>
          <a:bodyPr wrap="square" rtlCol="0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Treue, Erinnerung, Verbundenheit</a:t>
            </a:r>
          </a:p>
          <a:p>
            <a:pPr algn="l"/>
            <a:r>
              <a:rPr lang="en-US" sz="1300">
                <a:solidFill>
                  <a:srgbClr val="2C2522"/>
                </a:solidFill>
              </a:rPr>
              <a:t>Was wirklich zählt, bleibt im Herzen</a:t>
            </a:r>
          </a:p>
        </p:txBody>
      </p:sp>
    </p:spTree>
    <p:extLst>
      <p:ext uri="{BB962C8B-B14F-4D97-AF65-F5344CB8AC3E}">
        <p14:creationId xmlns:p14="http://schemas.microsoft.com/office/powerpoint/2010/main" val="30256865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57200" y="279400"/>
            <a:ext cx="8229600" cy="508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2400">
                <a:solidFill>
                  <a:srgbClr val="5C8A6E"/>
                </a:solidFill>
              </a:rPr>
              <a:t>Wie Blumen uns spiegeln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825500"/>
            <a:ext cx="8229600" cy="3683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600">
                <a:solidFill>
                  <a:srgbClr val="5C4636"/>
                </a:solidFill>
              </a:rPr>
              <a:t>Die verschiedenen Spiegelungen</a:t>
            </a:r>
          </a:p>
        </p:txBody>
      </p:sp>
      <p:sp>
        <p:nvSpPr>
          <p:cNvPr id="4" name="Rectangle 4"/>
          <p:cNvSpPr/>
          <p:nvPr/>
        </p:nvSpPr>
        <p:spPr>
          <a:xfrm>
            <a:off x="457200" y="13208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5"/>
          <p:cNvSpPr/>
          <p:nvPr/>
        </p:nvSpPr>
        <p:spPr>
          <a:xfrm>
            <a:off x="457200" y="2197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Rectangle 6"/>
          <p:cNvSpPr/>
          <p:nvPr/>
        </p:nvSpPr>
        <p:spPr>
          <a:xfrm>
            <a:off x="457200" y="3060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Rectangle 7"/>
          <p:cNvSpPr/>
          <p:nvPr/>
        </p:nvSpPr>
        <p:spPr>
          <a:xfrm>
            <a:off x="457200" y="39370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Rectangle 8"/>
          <p:cNvSpPr/>
          <p:nvPr/>
        </p:nvSpPr>
        <p:spPr>
          <a:xfrm>
            <a:off x="457200" y="13208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Rectangle 9"/>
          <p:cNvSpPr/>
          <p:nvPr/>
        </p:nvSpPr>
        <p:spPr>
          <a:xfrm>
            <a:off x="457200" y="21971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Rectangle 10"/>
          <p:cNvSpPr/>
          <p:nvPr/>
        </p:nvSpPr>
        <p:spPr>
          <a:xfrm>
            <a:off x="457200" y="30607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tangle 11"/>
          <p:cNvSpPr/>
          <p:nvPr/>
        </p:nvSpPr>
        <p:spPr>
          <a:xfrm>
            <a:off x="457200" y="39370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990600" y="14224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Innerer Spiegel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600" y="17399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als Spiegel innerer Themen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0600" y="22860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Stärken Erinnerung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0600" y="26035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als Erinnerung an unsere Stärken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0600" y="31496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Wegweiser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0" y="34798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als Wegweiser für Entwicklung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600" y="40259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Begleiter &amp; Einladung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00" y="43434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als Begleiter in Übergangsphasen und Einladung zur Selbstwahrnehmung</a:t>
            </a:r>
          </a:p>
        </p:txBody>
      </p:sp>
      <p:pic>
        <p:nvPicPr>
          <p:cNvPr id="21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457200" cy="457200"/>
          </a:xfrm>
          <a:prstGeom prst="rect">
            <a:avLst/>
          </a:prstGeom>
        </p:spPr>
      </p:pic>
      <p:pic>
        <p:nvPicPr>
          <p:cNvPr id="22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3098800"/>
            <a:ext cx="457200" cy="457200"/>
          </a:xfrm>
          <a:prstGeom prst="rect">
            <a:avLst/>
          </a:prstGeom>
        </p:spPr>
      </p:pic>
      <p:pic>
        <p:nvPicPr>
          <p:cNvPr id="23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9751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2028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57200" y="279400"/>
            <a:ext cx="8229600" cy="508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2400">
                <a:solidFill>
                  <a:srgbClr val="5C8A6E"/>
                </a:solidFill>
              </a:rPr>
              <a:t>Übung &amp; dein persönliches Arbeitsblatt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825500"/>
            <a:ext cx="8229600" cy="3683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500">
                <a:solidFill>
                  <a:srgbClr val="5C4636"/>
                </a:solidFill>
              </a:rPr>
              <a:t>Wähle intuitiv 3 bis 5 Blumen, die dich besonders anziehen.</a:t>
            </a:r>
          </a:p>
        </p:txBody>
      </p:sp>
      <p:sp>
        <p:nvSpPr>
          <p:cNvPr id="4" name="Rectangle 4"/>
          <p:cNvSpPr/>
          <p:nvPr/>
        </p:nvSpPr>
        <p:spPr>
          <a:xfrm>
            <a:off x="457200" y="13208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5"/>
          <p:cNvSpPr/>
          <p:nvPr/>
        </p:nvSpPr>
        <p:spPr>
          <a:xfrm>
            <a:off x="457200" y="2197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Rectangle 6"/>
          <p:cNvSpPr/>
          <p:nvPr/>
        </p:nvSpPr>
        <p:spPr>
          <a:xfrm>
            <a:off x="457200" y="3060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Rectangle 7"/>
          <p:cNvSpPr/>
          <p:nvPr/>
        </p:nvSpPr>
        <p:spPr>
          <a:xfrm>
            <a:off x="457200" y="39370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Rectangle 8"/>
          <p:cNvSpPr/>
          <p:nvPr/>
        </p:nvSpPr>
        <p:spPr>
          <a:xfrm>
            <a:off x="457200" y="13208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Rectangle 9"/>
          <p:cNvSpPr/>
          <p:nvPr/>
        </p:nvSpPr>
        <p:spPr>
          <a:xfrm>
            <a:off x="457200" y="21971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Rectangle 10"/>
          <p:cNvSpPr/>
          <p:nvPr/>
        </p:nvSpPr>
        <p:spPr>
          <a:xfrm>
            <a:off x="457200" y="30607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tangle 11"/>
          <p:cNvSpPr/>
          <p:nvPr/>
        </p:nvSpPr>
        <p:spPr>
          <a:xfrm>
            <a:off x="457200" y="39370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990600" y="14224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Notiere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600" y="17399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Nimm dir Zeit und spüre ehrlich in dich hinein.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0600" y="22860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Verbinde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0600" y="26035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Es gibt keine richtigen oder falschen Antworten.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0600" y="31496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Frage dich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0" y="34798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Dieses Arbeitsblatt hilft dir, deine persönliche Blumensignatur zu entdecken und später mit deiner Kräuter-Signatur zu verbinden.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600" y="40259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Betrachte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00" y="43434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400">
                <a:solidFill>
                  <a:srgbClr val="2C2522"/>
                </a:solidFill>
              </a:rPr>
              <a:t>Betrachte am Ende alle Blumen gemeinsam als Gesamtbild.</a:t>
            </a:r>
          </a:p>
        </p:txBody>
      </p:sp>
      <p:pic>
        <p:nvPicPr>
          <p:cNvPr id="21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457200" cy="457200"/>
          </a:xfrm>
          <a:prstGeom prst="rect">
            <a:avLst/>
          </a:prstGeom>
        </p:spPr>
      </p:pic>
      <p:pic>
        <p:nvPicPr>
          <p:cNvPr id="22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35200"/>
            <a:ext cx="457200" cy="457200"/>
          </a:xfrm>
          <a:prstGeom prst="rect">
            <a:avLst/>
          </a:prstGeom>
        </p:spPr>
      </p:pic>
      <p:pic>
        <p:nvPicPr>
          <p:cNvPr id="23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98800"/>
            <a:ext cx="457200" cy="457200"/>
          </a:xfrm>
          <a:prstGeom prst="rect">
            <a:avLst/>
          </a:prstGeom>
        </p:spPr>
      </p:pic>
      <p:pic>
        <p:nvPicPr>
          <p:cNvPr id="24" name="I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751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9535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Box 2"/>
          <p:cNvSpPr txBox="1"/>
          <p:nvPr/>
        </p:nvSpPr>
        <p:spPr>
          <a:xfrm>
            <a:off x="457200" y="279400"/>
            <a:ext cx="8229600" cy="508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2400">
                <a:solidFill>
                  <a:srgbClr val="5C8A6E"/>
                </a:solidFill>
              </a:rPr>
              <a:t>Beispiel einer Blütensignatur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457200" y="825500"/>
            <a:ext cx="8229600" cy="3683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600">
                <a:solidFill>
                  <a:srgbClr val="5C4636"/>
                </a:solidFill>
              </a:rPr>
              <a:t>Mögliche Deutung</a:t>
            </a:r>
          </a:p>
        </p:txBody>
      </p:sp>
      <p:sp>
        <p:nvSpPr>
          <p:cNvPr id="4" name="Rectangle 4"/>
          <p:cNvSpPr/>
          <p:nvPr/>
        </p:nvSpPr>
        <p:spPr>
          <a:xfrm>
            <a:off x="457200" y="13208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5" name="Rectangle 5"/>
          <p:cNvSpPr/>
          <p:nvPr/>
        </p:nvSpPr>
        <p:spPr>
          <a:xfrm>
            <a:off x="457200" y="21971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6" name="Rectangle 6"/>
          <p:cNvSpPr/>
          <p:nvPr/>
        </p:nvSpPr>
        <p:spPr>
          <a:xfrm>
            <a:off x="457200" y="30607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7" name="Rectangle 7"/>
          <p:cNvSpPr/>
          <p:nvPr/>
        </p:nvSpPr>
        <p:spPr>
          <a:xfrm>
            <a:off x="457200" y="3937000"/>
            <a:ext cx="63500" cy="774700"/>
          </a:xfrm>
          <a:prstGeom prst="rect">
            <a:avLst/>
          </a:prstGeom>
          <a:solidFill>
            <a:srgbClr val="D46A6A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8" name="Rectangle 8"/>
          <p:cNvSpPr/>
          <p:nvPr/>
        </p:nvSpPr>
        <p:spPr>
          <a:xfrm>
            <a:off x="457200" y="13208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9" name="Rectangle 9"/>
          <p:cNvSpPr/>
          <p:nvPr/>
        </p:nvSpPr>
        <p:spPr>
          <a:xfrm>
            <a:off x="457200" y="21971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Rectangle 10"/>
          <p:cNvSpPr/>
          <p:nvPr/>
        </p:nvSpPr>
        <p:spPr>
          <a:xfrm>
            <a:off x="457200" y="30607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1" name="Rectangle 11"/>
          <p:cNvSpPr/>
          <p:nvPr/>
        </p:nvSpPr>
        <p:spPr>
          <a:xfrm>
            <a:off x="457200" y="3937000"/>
            <a:ext cx="8229600" cy="774700"/>
          </a:xfrm>
          <a:prstGeom prst="rect">
            <a:avLst/>
          </a:prstGeom>
          <a:solidFill>
            <a:srgbClr val="FDF8F5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2" name="TextBox 12"/>
          <p:cNvSpPr txBox="1"/>
          <p:nvPr/>
        </p:nvSpPr>
        <p:spPr>
          <a:xfrm>
            <a:off x="990600" y="14224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Lilie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600" y="17399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Klarheit und Würde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90600" y="22860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Lotus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990600" y="26035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innere Wandlung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990600" y="31496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Vergiss-meinnicht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90600" y="34798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Treue und Verbundenheit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90600" y="4025900"/>
            <a:ext cx="7505700" cy="317500"/>
          </a:xfrm>
          <a:prstGeom prst="rect">
            <a:avLst/>
          </a:prstGeom>
        </p:spPr>
        <p:txBody>
          <a:bodyPr wrap="square" rtlCol="0" anchor="ctr">
            <a:normAutofit lnSpcReduction="10000"/>
          </a:bodyPr>
          <a:lstStyle/>
          <a:p>
            <a:pPr algn="l"/>
            <a:r>
              <a:rPr lang="en-US" sz="1500">
                <a:solidFill>
                  <a:srgbClr val="D46A6A"/>
                </a:solidFill>
              </a:rPr>
              <a:t>Sonnenblume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90600" y="4343400"/>
            <a:ext cx="7505700" cy="317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300">
                <a:solidFill>
                  <a:srgbClr val="2C2522"/>
                </a:solidFill>
              </a:rPr>
              <a:t>Licht und Lebensfreude</a:t>
            </a:r>
          </a:p>
        </p:txBody>
      </p:sp>
      <p:pic>
        <p:nvPicPr>
          <p:cNvPr id="21" name="I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71600"/>
            <a:ext cx="457200" cy="457200"/>
          </a:xfrm>
          <a:prstGeom prst="rect">
            <a:avLst/>
          </a:prstGeom>
        </p:spPr>
      </p:pic>
      <p:pic>
        <p:nvPicPr>
          <p:cNvPr id="22" name="Imagin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2235200"/>
            <a:ext cx="457200" cy="457200"/>
          </a:xfrm>
          <a:prstGeom prst="rect">
            <a:avLst/>
          </a:prstGeom>
        </p:spPr>
      </p:pic>
      <p:pic>
        <p:nvPicPr>
          <p:cNvPr id="23" name="Imagine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3098800"/>
            <a:ext cx="457200" cy="457200"/>
          </a:xfrm>
          <a:prstGeom prst="rect">
            <a:avLst/>
          </a:prstGeom>
        </p:spPr>
      </p:pic>
      <p:pic>
        <p:nvPicPr>
          <p:cNvPr id="24" name="Imagin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3400" y="3975100"/>
            <a:ext cx="4572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438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457200" y="73152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>
                <a:solidFill>
                  <a:srgbClr val="5C8A6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Zum Abschluss</a:t>
            </a:r>
            <a:endParaRPr lang="en-US" sz="2800"/>
          </a:p>
        </p:txBody>
      </p:sp>
      <p:sp>
        <p:nvSpPr>
          <p:cNvPr id="3" name="Text 1"/>
          <p:cNvSpPr/>
          <p:nvPr/>
        </p:nvSpPr>
        <p:spPr>
          <a:xfrm>
            <a:off x="1371600" y="15494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✦  Wachstum braucht Zeit.</a:t>
            </a:r>
          </a:p>
        </p:txBody>
      </p:sp>
      <p:sp>
        <p:nvSpPr>
          <p:cNvPr id="4" name="Text 2"/>
          <p:cNvSpPr/>
          <p:nvPr/>
        </p:nvSpPr>
        <p:spPr>
          <a:xfrm>
            <a:off x="1371600" y="20574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✦  Sanftheit kann Kraft sein.</a:t>
            </a:r>
          </a:p>
        </p:txBody>
      </p:sp>
      <p:sp>
        <p:nvSpPr>
          <p:cNvPr id="5" name="Text 3"/>
          <p:cNvSpPr/>
          <p:nvPr/>
        </p:nvSpPr>
        <p:spPr>
          <a:xfrm>
            <a:off x="1371600" y="25654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✦  Schönheit trägt Tiefe.</a:t>
            </a:r>
          </a:p>
        </p:txBody>
      </p:sp>
      <p:sp>
        <p:nvSpPr>
          <p:cNvPr id="6" name="Text 4"/>
          <p:cNvSpPr/>
          <p:nvPr/>
        </p:nvSpPr>
        <p:spPr>
          <a:xfrm>
            <a:off x="1371600" y="306070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>
                <a:solidFill>
                  <a:srgbClr val="2C25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✦  Die Seele spricht oft über Symbole.</a:t>
            </a:r>
          </a:p>
        </p:txBody>
      </p:sp>
      <p:sp>
        <p:nvSpPr>
          <p:cNvPr id="7" name="Shape 5"/>
          <p:cNvSpPr/>
          <p:nvPr/>
        </p:nvSpPr>
        <p:spPr>
          <a:xfrm>
            <a:off x="731520" y="3657600"/>
            <a:ext cx="7680960" cy="1097280"/>
          </a:xfrm>
          <a:prstGeom prst="roundRect">
            <a:avLst>
              <a:gd name="adj" fmla="val 10000"/>
            </a:avLst>
          </a:prstGeom>
          <a:solidFill>
            <a:srgbClr val="5C8A6E"/>
          </a:solidFill>
          <a:ln/>
        </p:spPr>
        <p:txBody>
          <a:bodyPr/>
          <a:lstStyle/>
          <a:p>
            <a:endParaRPr lang="de-DE"/>
          </a:p>
        </p:txBody>
      </p:sp>
      <p:sp>
        <p:nvSpPr>
          <p:cNvPr id="8" name="Text 6"/>
          <p:cNvSpPr/>
          <p:nvPr/>
        </p:nvSpPr>
        <p:spPr>
          <a:xfrm>
            <a:off x="914400" y="3794760"/>
            <a:ext cx="73152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de-DE" sz="150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Vielleicht wählen wir unsere Lieblingsblumen nicht zufällig – vielleicht erinnern sie uns daran, wer wir sind und was in uns erblühen möchte.</a:t>
            </a:r>
          </a:p>
        </p:txBody>
      </p:sp>
    </p:spTree>
    <p:extLst>
      <p:ext uri="{BB962C8B-B14F-4D97-AF65-F5344CB8AC3E}">
        <p14:creationId xmlns:p14="http://schemas.microsoft.com/office/powerpoint/2010/main" val="1494342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FA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in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Scrim"/>
          <p:cNvSpPr/>
          <p:nvPr/>
        </p:nvSpPr>
        <p:spPr>
          <a:xfrm>
            <a:off x="0" y="0"/>
            <a:ext cx="4826000" cy="5143500"/>
          </a:xfrm>
          <a:prstGeom prst="rect">
            <a:avLst/>
          </a:prstGeom>
          <a:solidFill>
            <a:srgbClr val="F8F4EF">
              <a:alpha val="30000"/>
            </a:srgbClr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0" name="TextBox 10"/>
          <p:cNvSpPr txBox="1"/>
          <p:nvPr/>
        </p:nvSpPr>
        <p:spPr>
          <a:xfrm>
            <a:off x="609600" y="889000"/>
            <a:ext cx="3937000" cy="3556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600" b="0">
                <a:solidFill>
                  <a:srgbClr val="C97A7A"/>
                </a:solidFill>
              </a:rPr>
              <a:t>DANKE &amp; AUSTAUSCH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09600" y="1270000"/>
            <a:ext cx="3937000" cy="8255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endParaRPr/>
          </a:p>
        </p:txBody>
      </p:sp>
      <p:sp>
        <p:nvSpPr>
          <p:cNvPr id="12" name="TextBox 12"/>
          <p:cNvSpPr txBox="1"/>
          <p:nvPr/>
        </p:nvSpPr>
        <p:spPr>
          <a:xfrm>
            <a:off x="609600" y="2222500"/>
            <a:ext cx="3937000" cy="381000"/>
          </a:xfrm>
          <a:prstGeom prst="rect">
            <a:avLst/>
          </a:prstGeom>
        </p:spPr>
        <p:txBody>
          <a:bodyPr wrap="square" rtlCol="0" anchor="ctr">
            <a:normAutofit/>
          </a:bodyPr>
          <a:lstStyle/>
          <a:p>
            <a:pPr algn="l"/>
            <a:r>
              <a:rPr lang="en-US" sz="1500" b="0">
                <a:solidFill>
                  <a:srgbClr val="5C4636"/>
                </a:solidFill>
              </a:rPr>
              <a:t>Danke für deine Offenheit und deine Zeit.</a:t>
            </a:r>
          </a:p>
        </p:txBody>
      </p:sp>
      <p:sp>
        <p:nvSpPr>
          <p:cNvPr id="13" name="Rectangle 13"/>
          <p:cNvSpPr/>
          <p:nvPr/>
        </p:nvSpPr>
        <p:spPr>
          <a:xfrm>
            <a:off x="609600" y="2730500"/>
            <a:ext cx="1778000" cy="25400"/>
          </a:xfrm>
          <a:prstGeom prst="rect">
            <a:avLst/>
          </a:prstGeom>
          <a:solidFill>
            <a:srgbClr val="E8A0A0"/>
          </a:solidFill>
          <a:ln>
            <a:noFill/>
          </a:ln>
        </p:spPr>
        <p:txBody>
          <a:bodyPr/>
          <a:lstStyle/>
          <a:p>
            <a:endParaRPr lang="de-DE"/>
          </a:p>
        </p:txBody>
      </p:sp>
      <p:sp>
        <p:nvSpPr>
          <p:cNvPr id="14" name="TextBox 14"/>
          <p:cNvSpPr txBox="1"/>
          <p:nvPr/>
        </p:nvSpPr>
        <p:spPr>
          <a:xfrm>
            <a:off x="609600" y="2921000"/>
            <a:ext cx="3937000" cy="1016000"/>
          </a:xfrm>
          <a:prstGeom prst="rect">
            <a:avLst/>
          </a:prstGeom>
        </p:spPr>
        <p:txBody>
          <a:bodyPr wrap="square" rtlCol="0" anchor="t">
            <a:normAutofit/>
          </a:bodyPr>
          <a:lstStyle/>
          <a:p>
            <a:pPr algn="l"/>
            <a:r>
              <a:rPr lang="en-US" sz="1300" b="0">
                <a:solidFill>
                  <a:srgbClr val="4A3F35"/>
                </a:solidFill>
              </a:rPr>
              <a:t>Welche Blume spricht dich in diesem Moment besonders an?</a:t>
            </a:r>
          </a:p>
          <a:p>
            <a:pPr algn="l"/>
            <a:endParaRPr lang="en-US" sz="1300" b="0">
              <a:solidFill>
                <a:srgbClr val="4A3F35"/>
              </a:solidFill>
            </a:endParaRPr>
          </a:p>
          <a:p>
            <a:pPr algn="l"/>
            <a:endParaRPr lang="en-US" sz="1300" b="0">
              <a:solidFill>
                <a:srgbClr val="4A3F35"/>
              </a:solidFill>
            </a:endParaRPr>
          </a:p>
          <a:p>
            <a:pPr algn="l"/>
            <a:endParaRPr lang="en-US" sz="1300" b="0">
              <a:solidFill>
                <a:srgbClr val="4A3F3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30839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0364813-9F1F-472E-AB6B-C87563241CDF}">
  <we:reference id="wa200011057" version="1.0.0.2" store="en-US" storeType="OMEX"/>
  <we:alternateReferences>
    <we:reference id="WA200011057" version="1.0.0.2" store="" storeType="OMEX"/>
  </we:alternateReferences>
  <we:properties>
    <we:property name="_flush" value="1783096261543"/>
    <we:property name="grokConversationBinding" value="{&quot;responseId&quot;:&quot;d48a885c-d4cb-9161-a0cc-cf309cd3e949&quot;,&quot;title&quot;:&quot;Resume PowerPoint Presentation Editing&quot;}"/>
    <we:property name="_postImportCommit" value="1783096186764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731</Words>
  <Application>Microsoft Office PowerPoint</Application>
  <PresentationFormat>Bildschirmpräsentation (16:9)</PresentationFormat>
  <Paragraphs>153</Paragraphs>
  <Slides>15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18" baseType="lpstr">
      <vt:lpstr>Arial</vt:lpstr>
      <vt:lpstr>Georgia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Die persönliche Blütensignatur</dc:title>
  <dc:subject>Workshop über die Weisheit der Blumen</dc:subject>
  <dc:creator>Resi Gilles</dc:creator>
  <cp:lastModifiedBy>resi gilles</cp:lastModifiedBy>
  <cp:revision>1</cp:revision>
  <dcterms:created xsi:type="dcterms:W3CDTF">2026-06-23T16:38:57Z</dcterms:created>
  <dcterms:modified xsi:type="dcterms:W3CDTF">2026-07-04T13:16:05Z</dcterms:modified>
</cp:coreProperties>
</file>