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111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ED189A-66F2-93A3-45C9-E60EE3EAA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8EE7A51-4937-D981-ED91-C0E34441FE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4E4A3B-201B-670C-873B-FBFE9180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C8B3-6CA8-4522-9B57-AA439C185CB0}" type="datetimeFigureOut">
              <a:rPr lang="de-DE" smtClean="0"/>
              <a:t>14.07.2026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454FD47-1001-05D5-C3A4-627966246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27909E-4EE8-7DA1-A863-1E0C8EE9A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65E3-C4F4-44DA-9EA6-D8889BC756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1519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E76062-3C6B-13B2-D9FD-31B18979B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D2E297-9D2F-9EE5-BC64-CAF6797F2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02B8CE-8569-8176-7372-2718C6D6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C8B3-6CA8-4522-9B57-AA439C185CB0}" type="datetimeFigureOut">
              <a:rPr lang="de-DE" smtClean="0"/>
              <a:t>14.07.2026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DD1983-8C60-2F34-C109-21EC691AB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4325AA-66A8-CEEA-0255-D96F4E27E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65E3-C4F4-44DA-9EA6-D8889BC756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485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0E4579-E4E6-1183-4929-0B3085B6D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C1584CC-B24E-C56D-2A70-1FC25CCCB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F36CC09-CD26-CBF3-CCA6-FC55FA6F8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C8B3-6CA8-4522-9B57-AA439C185CB0}" type="datetimeFigureOut">
              <a:rPr lang="de-DE" smtClean="0"/>
              <a:t>14.07.2026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9ACB57-9610-3264-7567-F02C7E7AC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675ADE-5CE6-3471-34CD-3A8A6FEF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65E3-C4F4-44DA-9EA6-D8889BC756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8181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58EDD5-25F9-3BCF-FF7E-78A1B39C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C5A9068-4B05-79EC-2AAB-32DCF10BFC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886A266-096D-8EF0-A5B1-DC8DD5AB6E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31DDB50-D9A5-8661-986E-C0502BC66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C8B3-6CA8-4522-9B57-AA439C185CB0}" type="datetimeFigureOut">
              <a:rPr lang="de-DE" smtClean="0"/>
              <a:t>14.07.2026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E1D681B-A407-C9B7-8B97-6E20C64F3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307860D-1FFF-99DA-BE40-D369CAA5C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65E3-C4F4-44DA-9EA6-D8889BC756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3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D80583-187F-63DB-40D1-37E585450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3E4067E-E2EA-F1BA-B1CD-1CFCF9418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0FF9E05-A439-EA8C-7E8A-814A837D9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0CC6CBB-5CD8-5068-95DE-84CBE0BBA1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66D06AA-04F6-4246-1BE0-4F4AD9642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ECA48B8-E272-5564-46E2-F19527CC1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C8B3-6CA8-4522-9B57-AA439C185CB0}" type="datetimeFigureOut">
              <a:rPr lang="de-DE" smtClean="0"/>
              <a:t>14.07.2026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1188004-6D8F-9B7E-5CC7-D5FC5E4D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1847380-0B1C-6511-83C3-470F75A2D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65E3-C4F4-44DA-9EA6-D8889BC756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769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8A94B9-7A0E-E075-8749-03FB70B26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E30A077-5C47-41D3-58C8-C3386AFEE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C8B3-6CA8-4522-9B57-AA439C185CB0}" type="datetimeFigureOut">
              <a:rPr lang="de-DE" smtClean="0"/>
              <a:t>14.07.2026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128D91C-28FF-978D-8CC7-44082D72A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232F693-4905-5574-A58F-B8BC6F41F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65E3-C4F4-44DA-9EA6-D8889BC756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670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D8ACD7A-332F-8E50-41A4-A649996B1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C8B3-6CA8-4522-9B57-AA439C185CB0}" type="datetimeFigureOut">
              <a:rPr lang="de-DE" smtClean="0"/>
              <a:t>14.07.2026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506913F-AD49-074E-B09D-2057C2980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ABC8B0F-0939-B35E-51AF-A85422203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65E3-C4F4-44DA-9EA6-D8889BC756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9326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9FE9F-5C7F-BEF5-8663-C36E69F60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5EB3FF-6BA5-CE49-A674-3B1C5B00D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25ECB9B-7141-A221-D32C-2AAE1A78FA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BDF4F7F-E057-8BC2-FF06-CA881FAD7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C8B3-6CA8-4522-9B57-AA439C185CB0}" type="datetimeFigureOut">
              <a:rPr lang="de-DE" smtClean="0"/>
              <a:t>14.07.2026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5DFD86C-7F1F-6F7A-5AEF-9F03D5ED9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A79FB6B-CCD1-5710-B854-1FD2C3307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65E3-C4F4-44DA-9EA6-D8889BC756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1385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FE65E0-3DA6-C9D3-080F-3DEA460F5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F6931BE-661A-7AA7-CCA9-431B0577D5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E9D65A5-8DFC-6A02-B2F1-43DF2F189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E130C82-83CA-E1A4-9D9D-9C70EC8E0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C8B3-6CA8-4522-9B57-AA439C185CB0}" type="datetimeFigureOut">
              <a:rPr lang="de-DE" smtClean="0"/>
              <a:t>14.07.2026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D421339-9677-B4C7-6F53-3E3F0C1C3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45EB73D-B0C3-9F36-EC8B-0C0C32802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65E3-C4F4-44DA-9EA6-D8889BC756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9151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2B9648-9D17-C774-806A-DB5C77E59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C3F246D-FC34-C67C-D779-A93BF1C03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57D0EF5-D572-DD86-6507-B231EB845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C8B3-6CA8-4522-9B57-AA439C185CB0}" type="datetimeFigureOut">
              <a:rPr lang="de-DE" smtClean="0"/>
              <a:t>14.07.2026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20B5FE2-2E2F-C611-6B00-E11C216B2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74F786-159B-BA2F-91E7-73AE35D8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65E3-C4F4-44DA-9EA6-D8889BC756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82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7AA8C31-69A9-EFAA-7E50-CE00CB7DC1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7EB2D0D-334A-ED63-6235-5FE73E9EBD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CB50FC9-059B-0FD4-3775-58B7EDE4D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C8B3-6CA8-4522-9B57-AA439C185CB0}" type="datetimeFigureOut">
              <a:rPr lang="de-DE" smtClean="0"/>
              <a:t>14.07.2026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DBB602-3659-1F94-4155-6F36980A4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28032B-F196-7342-1096-FA2C2F46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65E3-C4F4-44DA-9EA6-D8889BC756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1080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A786994-7DDE-E603-7945-1E1ED39F9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7E441D5-B32D-BF37-8461-26AC1ADEB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4412F8-0AAC-6471-903D-E043DFE40D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1EC8B3-6CA8-4522-9B57-AA439C185CB0}" type="datetimeFigureOut">
              <a:rPr lang="de-DE" smtClean="0"/>
              <a:t>14.07.2026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B826F17-9B5B-BDAA-AE30-C3D5832F74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55BA32-64A5-FE1E-05C7-35D0D4320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765E3-C4F4-44DA-9EA6-D8889BC756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006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4798671-9C13-8479-9D34-D17F0F9C9D1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658368"/>
            <a:ext cx="2946400" cy="278892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4DBD1FB-0033-1192-0426-FE8C3829B58F}"/>
              </a:ext>
            </a:extLst>
          </p:cNvPr>
          <p:cNvSpPr txBox="1"/>
          <p:nvPr/>
        </p:nvSpPr>
        <p:spPr>
          <a:xfrm>
            <a:off x="609600" y="1078992"/>
            <a:ext cx="4876800" cy="512064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>
              <a:lnSpc>
                <a:spcPct val="105000"/>
              </a:lnSpc>
            </a:pPr>
            <a:r>
              <a:rPr lang="de-DE" sz="3600" b="1">
                <a:solidFill>
                  <a:srgbClr val="2F5D3F"/>
                </a:solidFill>
                <a:latin typeface="Calibri" panose="020F0502020204030204" pitchFamily="34" charset="0"/>
              </a:rPr>
              <a:t>Ernährung und Energie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6BBD17F-6DD0-811D-C8BC-9C96ADD18438}"/>
              </a:ext>
            </a:extLst>
          </p:cNvPr>
          <p:cNvSpPr txBox="1"/>
          <p:nvPr/>
        </p:nvSpPr>
        <p:spPr>
          <a:xfrm>
            <a:off x="609600" y="1755648"/>
            <a:ext cx="4572000" cy="329184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de-DE" sz="1700">
                <a:solidFill>
                  <a:srgbClr val="4A463F"/>
                </a:solidFill>
                <a:latin typeface="Calibri" panose="020F0502020204030204" pitchFamily="34" charset="0"/>
              </a:rPr>
              <a:t>Körperreinigung und Rezepte für den Alltag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DE8F1BB-68A9-748D-24CA-D02AC518D937}"/>
              </a:ext>
            </a:extLst>
          </p:cNvPr>
          <p:cNvSpPr/>
          <p:nvPr/>
        </p:nvSpPr>
        <p:spPr>
          <a:xfrm>
            <a:off x="609600" y="2267712"/>
            <a:ext cx="1066800" cy="256032"/>
          </a:xfrm>
          <a:prstGeom prst="roundRect">
            <a:avLst/>
          </a:prstGeom>
          <a:solidFill>
            <a:srgbClr val="DAE8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000" rIns="127000" rtlCol="0" anchor="ctr"/>
          <a:lstStyle/>
          <a:p>
            <a:pPr algn="ctr"/>
            <a:r>
              <a:rPr lang="de-DE" sz="1300" b="1">
                <a:solidFill>
                  <a:srgbClr val="2F5D3F"/>
                </a:solidFill>
                <a:latin typeface="Calibri" panose="020F0502020204030204" pitchFamily="34" charset="0"/>
              </a:rPr>
              <a:t>Sanft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F091E2-CB71-1020-EA06-40776EB15C7A}"/>
              </a:ext>
            </a:extLst>
          </p:cNvPr>
          <p:cNvSpPr/>
          <p:nvPr/>
        </p:nvSpPr>
        <p:spPr>
          <a:xfrm>
            <a:off x="1828800" y="2267712"/>
            <a:ext cx="1066800" cy="256032"/>
          </a:xfrm>
          <a:prstGeom prst="roundRect">
            <a:avLst/>
          </a:prstGeom>
          <a:solidFill>
            <a:srgbClr val="F0E0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000" rIns="127000" rtlCol="0" anchor="ctr"/>
          <a:lstStyle/>
          <a:p>
            <a:pPr algn="ctr"/>
            <a:r>
              <a:rPr lang="de-DE" sz="1300" b="1">
                <a:solidFill>
                  <a:srgbClr val="9C6B7A"/>
                </a:solidFill>
                <a:latin typeface="Calibri" panose="020F0502020204030204" pitchFamily="34" charset="0"/>
              </a:rPr>
              <a:t>Stark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FAD0EF31-1848-98BA-BF53-853E134A2E5A}"/>
              </a:ext>
            </a:extLst>
          </p:cNvPr>
          <p:cNvSpPr/>
          <p:nvPr/>
        </p:nvSpPr>
        <p:spPr>
          <a:xfrm>
            <a:off x="3048000" y="2267712"/>
            <a:ext cx="1778000" cy="256032"/>
          </a:xfrm>
          <a:prstGeom prst="roundRect">
            <a:avLst/>
          </a:prstGeom>
          <a:solidFill>
            <a:srgbClr val="E8D8C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000" rIns="127000" rtlCol="0" anchor="ctr"/>
          <a:lstStyle/>
          <a:p>
            <a:pPr algn="ctr"/>
            <a:r>
              <a:rPr lang="de-DE" sz="1300" b="1">
                <a:solidFill>
                  <a:srgbClr val="5A785A"/>
                </a:solidFill>
                <a:latin typeface="Calibri" panose="020F0502020204030204" pitchFamily="34" charset="0"/>
              </a:rPr>
              <a:t>Alltagstauglich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3D00FC1-52C1-A361-1F39-32842A0C02BB}"/>
              </a:ext>
            </a:extLst>
          </p:cNvPr>
          <p:cNvSpPr txBox="1"/>
          <p:nvPr/>
        </p:nvSpPr>
        <p:spPr>
          <a:xfrm>
            <a:off x="609600" y="2907792"/>
            <a:ext cx="4445000" cy="237744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de-DE" sz="1200">
                <a:solidFill>
                  <a:srgbClr val="4A463F"/>
                </a:solidFill>
                <a:latin typeface="Calibri" panose="020F0502020204030204" pitchFamily="34" charset="0"/>
              </a:rPr>
              <a:t>Naturgeheimnisse</a:t>
            </a:r>
          </a:p>
        </p:txBody>
      </p:sp>
    </p:spTree>
    <p:extLst>
      <p:ext uri="{BB962C8B-B14F-4D97-AF65-F5344CB8AC3E}">
        <p14:creationId xmlns:p14="http://schemas.microsoft.com/office/powerpoint/2010/main" val="1853843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1D9CAFAE-DEFF-4DBC-07E9-C65967255E03}"/>
              </a:ext>
            </a:extLst>
          </p:cNvPr>
          <p:cNvSpPr txBox="1"/>
          <p:nvPr/>
        </p:nvSpPr>
        <p:spPr>
          <a:xfrm>
            <a:off x="609600" y="274320"/>
            <a:ext cx="4572000" cy="438912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>
              <a:lnSpc>
                <a:spcPct val="105000"/>
              </a:lnSpc>
            </a:pPr>
            <a:r>
              <a:rPr lang="de-DE" sz="3200" b="1">
                <a:solidFill>
                  <a:srgbClr val="2F5D3F"/>
                </a:solidFill>
                <a:latin typeface="Calibri" panose="020F0502020204030204" pitchFamily="34" charset="0"/>
              </a:rPr>
              <a:t>Was erwartet uns?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B33B5D45-3927-90D4-4F9E-A8909A5CD63E}"/>
              </a:ext>
            </a:extLst>
          </p:cNvPr>
          <p:cNvCxnSpPr/>
          <p:nvPr/>
        </p:nvCxnSpPr>
        <p:spPr>
          <a:xfrm>
            <a:off x="609600" y="731520"/>
            <a:ext cx="1117600" cy="0"/>
          </a:xfrm>
          <a:prstGeom prst="line">
            <a:avLst/>
          </a:prstGeom>
          <a:ln w="31750">
            <a:solidFill>
              <a:srgbClr val="849E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6292633B-451E-1644-49A7-449BB44E32B5}"/>
              </a:ext>
            </a:extLst>
          </p:cNvPr>
          <p:cNvSpPr/>
          <p:nvPr/>
        </p:nvSpPr>
        <p:spPr>
          <a:xfrm>
            <a:off x="609600" y="950976"/>
            <a:ext cx="4572000" cy="402336"/>
          </a:xfrm>
          <a:prstGeom prst="roundRect">
            <a:avLst/>
          </a:prstGeom>
          <a:solidFill>
            <a:srgbClr val="DAE8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7800" rtlCol="0" anchor="ctr"/>
          <a:lstStyle/>
          <a:p>
            <a:pPr algn="ctr"/>
            <a:r>
              <a:rPr lang="de-DE" sz="1500" b="1">
                <a:solidFill>
                  <a:srgbClr val="2F5D3F"/>
                </a:solidFill>
                <a:latin typeface="Calibri" panose="020F0502020204030204" pitchFamily="34" charset="0"/>
              </a:rPr>
              <a:t>01   Sanfte Unterstützung – Teil 1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BDB5E48C-B487-D72B-1C31-9BC033978332}"/>
              </a:ext>
            </a:extLst>
          </p:cNvPr>
          <p:cNvSpPr/>
          <p:nvPr/>
        </p:nvSpPr>
        <p:spPr>
          <a:xfrm>
            <a:off x="609600" y="1426464"/>
            <a:ext cx="4572000" cy="402336"/>
          </a:xfrm>
          <a:prstGeom prst="roundRect">
            <a:avLst/>
          </a:prstGeom>
          <a:solidFill>
            <a:srgbClr val="DAE8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7800" rtlCol="0" anchor="ctr"/>
          <a:lstStyle/>
          <a:p>
            <a:pPr algn="ctr"/>
            <a:r>
              <a:rPr lang="de-DE" sz="1500" b="1">
                <a:solidFill>
                  <a:srgbClr val="2F5D3F"/>
                </a:solidFill>
                <a:latin typeface="Calibri" panose="020F0502020204030204" pitchFamily="34" charset="0"/>
              </a:rPr>
              <a:t>02   Sanfte Unterstützung – Teil 2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63BDCE01-8496-697C-F633-7014CB8EB070}"/>
              </a:ext>
            </a:extLst>
          </p:cNvPr>
          <p:cNvSpPr/>
          <p:nvPr/>
        </p:nvSpPr>
        <p:spPr>
          <a:xfrm>
            <a:off x="609600" y="1901952"/>
            <a:ext cx="4572000" cy="402336"/>
          </a:xfrm>
          <a:prstGeom prst="roundRect">
            <a:avLst/>
          </a:prstGeom>
          <a:solidFill>
            <a:srgbClr val="F0E0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7800" rtlCol="0" anchor="ctr"/>
          <a:lstStyle/>
          <a:p>
            <a:pPr algn="ctr"/>
            <a:r>
              <a:rPr lang="de-DE" sz="1500" b="1">
                <a:solidFill>
                  <a:srgbClr val="9C6B7A"/>
                </a:solidFill>
                <a:latin typeface="Calibri" panose="020F0502020204030204" pitchFamily="34" charset="0"/>
              </a:rPr>
              <a:t>03   Stärkere Rituale – Teil 1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17C6F4E6-2976-BDA9-6C03-6512F64EBDBB}"/>
              </a:ext>
            </a:extLst>
          </p:cNvPr>
          <p:cNvSpPr/>
          <p:nvPr/>
        </p:nvSpPr>
        <p:spPr>
          <a:xfrm>
            <a:off x="609600" y="2377440"/>
            <a:ext cx="4572000" cy="402336"/>
          </a:xfrm>
          <a:prstGeom prst="roundRect">
            <a:avLst/>
          </a:prstGeom>
          <a:solidFill>
            <a:srgbClr val="F0E0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7800" rtlCol="0" anchor="ctr"/>
          <a:lstStyle/>
          <a:p>
            <a:pPr algn="ctr"/>
            <a:r>
              <a:rPr lang="de-DE" sz="1500" b="1">
                <a:solidFill>
                  <a:srgbClr val="9C6B7A"/>
                </a:solidFill>
                <a:latin typeface="Calibri" panose="020F0502020204030204" pitchFamily="34" charset="0"/>
              </a:rPr>
              <a:t>04   Stärkere Rituale – Teil 2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A320A672-4B60-8C39-A9C4-2AF71ADAF588}"/>
              </a:ext>
            </a:extLst>
          </p:cNvPr>
          <p:cNvSpPr/>
          <p:nvPr/>
        </p:nvSpPr>
        <p:spPr>
          <a:xfrm>
            <a:off x="609600" y="2852928"/>
            <a:ext cx="4572000" cy="402336"/>
          </a:xfrm>
          <a:prstGeom prst="round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7800" rtlCol="0" anchor="ctr"/>
          <a:lstStyle/>
          <a:p>
            <a:pPr algn="ctr"/>
            <a:r>
              <a:rPr lang="de-DE" sz="1500" b="1">
                <a:solidFill>
                  <a:srgbClr val="1E2A3F"/>
                </a:solidFill>
                <a:latin typeface="Calibri" panose="020F0502020204030204" pitchFamily="34" charset="0"/>
              </a:rPr>
              <a:t>05   Alltagstipps mit großer Wirkung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8A5A2229-4262-E4A5-D840-2A1F144B979B}"/>
              </a:ext>
            </a:extLst>
          </p:cNvPr>
          <p:cNvSpPr/>
          <p:nvPr/>
        </p:nvSpPr>
        <p:spPr>
          <a:xfrm>
            <a:off x="609600" y="3328416"/>
            <a:ext cx="4572000" cy="402336"/>
          </a:xfrm>
          <a:prstGeom prst="roundRect">
            <a:avLst/>
          </a:prstGeom>
          <a:solidFill>
            <a:srgbClr val="E8D8C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7800" rtlCol="0" anchor="ctr"/>
          <a:lstStyle/>
          <a:p>
            <a:pPr algn="ctr"/>
            <a:r>
              <a:rPr lang="de-DE" sz="1500" b="1">
                <a:solidFill>
                  <a:srgbClr val="5A785A"/>
                </a:solidFill>
                <a:latin typeface="Calibri" panose="020F0502020204030204" pitchFamily="34" charset="0"/>
              </a:rPr>
              <a:t>06   Wichtig / Abschluss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4253966-5695-3EA4-F230-0E2D39CACE1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978408"/>
            <a:ext cx="2946400" cy="21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7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BCE7A34-3D79-7179-282C-3DFCBEF80642}"/>
              </a:ext>
            </a:extLst>
          </p:cNvPr>
          <p:cNvSpPr txBox="1"/>
          <p:nvPr/>
        </p:nvSpPr>
        <p:spPr>
          <a:xfrm>
            <a:off x="609600" y="274320"/>
            <a:ext cx="4572000" cy="438912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>
              <a:lnSpc>
                <a:spcPct val="105000"/>
              </a:lnSpc>
            </a:pPr>
            <a:r>
              <a:rPr lang="de-DE" sz="2800" b="1">
                <a:solidFill>
                  <a:srgbClr val="2F5D3F"/>
                </a:solidFill>
                <a:latin typeface="Calibri" panose="020F0502020204030204" pitchFamily="34" charset="0"/>
              </a:rPr>
              <a:t>Sanfte Unterstützung – Teil 1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DC25BC07-D780-6B7C-DD8E-8F2BFECF4437}"/>
              </a:ext>
            </a:extLst>
          </p:cNvPr>
          <p:cNvCxnSpPr/>
          <p:nvPr/>
        </p:nvCxnSpPr>
        <p:spPr>
          <a:xfrm>
            <a:off x="609600" y="731520"/>
            <a:ext cx="1016000" cy="0"/>
          </a:xfrm>
          <a:prstGeom prst="line">
            <a:avLst/>
          </a:prstGeom>
          <a:ln w="31750">
            <a:solidFill>
              <a:srgbClr val="849E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781C7275-263B-7F4B-24C0-810EA256A986}"/>
              </a:ext>
            </a:extLst>
          </p:cNvPr>
          <p:cNvSpPr txBox="1"/>
          <p:nvPr/>
        </p:nvSpPr>
        <p:spPr>
          <a:xfrm>
            <a:off x="609600" y="841248"/>
            <a:ext cx="4572000" cy="329184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de-DE" sz="1600" b="1">
                <a:solidFill>
                  <a:srgbClr val="2F5D3F"/>
                </a:solidFill>
                <a:latin typeface="Calibri" panose="020F0502020204030204" pitchFamily="34" charset="0"/>
              </a:rPr>
              <a:t>Spirulina · Zeolith · Glutathion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E355FA76-75C6-C56F-7188-B936153C508E}"/>
              </a:ext>
            </a:extLst>
          </p:cNvPr>
          <p:cNvSpPr/>
          <p:nvPr/>
        </p:nvSpPr>
        <p:spPr>
          <a:xfrm>
            <a:off x="609600" y="1353312"/>
            <a:ext cx="4572000" cy="17922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30200" tIns="330200" rIns="279400" bIns="330200" rtlCol="0" anchor="ctr">
            <a:noAutofit/>
          </a:bodyPr>
          <a:lstStyle/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 b="1">
                <a:solidFill>
                  <a:srgbClr val="4A463F"/>
                </a:solidFill>
                <a:latin typeface="Calibri" panose="020F0502020204030204" pitchFamily="34" charset="0"/>
              </a:rPr>
              <a:t>6-Wochen-Intensiv (täglich):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Spirulina: 1 TL morgens in Wasser oder Smoothie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Zeolith: 1 Messerspitze abends in 300 ml Wasser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Glutathion: morgens nach Herstellerangabe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 b="1">
                <a:solidFill>
                  <a:srgbClr val="4A463F"/>
                </a:solidFill>
                <a:latin typeface="Calibri" panose="020F0502020204030204" pitchFamily="34" charset="0"/>
              </a:rPr>
              <a:t>Wiederholung (alle 1-2 Monate, 2-3 Tage):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Gleiche Kombination in leichterer Form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Zeolith reduzieren, Spirulina bei Bedarf pausieren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A40F26D-2465-0A83-2BE6-40E22FBEA6D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1325880"/>
            <a:ext cx="2946400" cy="181051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F931B49-DD97-2353-056B-E6D415EBB87E}"/>
              </a:ext>
            </a:extLst>
          </p:cNvPr>
          <p:cNvSpPr txBox="1"/>
          <p:nvPr/>
        </p:nvSpPr>
        <p:spPr>
          <a:xfrm>
            <a:off x="609600" y="3328416"/>
            <a:ext cx="79248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de-DE" sz="1200" i="1">
                <a:solidFill>
                  <a:srgbClr val="9C6B7A"/>
                </a:solidFill>
                <a:latin typeface="Calibri" panose="020F0502020204030204" pitchFamily="34" charset="0"/>
              </a:rPr>
              <a:t>Hinweis: Bei Medikamenten oder Schwangerschaft vorher Rücksprache halten.</a:t>
            </a:r>
          </a:p>
        </p:txBody>
      </p:sp>
    </p:spTree>
    <p:extLst>
      <p:ext uri="{BB962C8B-B14F-4D97-AF65-F5344CB8AC3E}">
        <p14:creationId xmlns:p14="http://schemas.microsoft.com/office/powerpoint/2010/main" val="888185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DCE4F3C-1298-0F78-076E-A6FAE2D3AB94}"/>
              </a:ext>
            </a:extLst>
          </p:cNvPr>
          <p:cNvSpPr txBox="1"/>
          <p:nvPr/>
        </p:nvSpPr>
        <p:spPr>
          <a:xfrm>
            <a:off x="609600" y="274320"/>
            <a:ext cx="4572000" cy="438912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>
              <a:lnSpc>
                <a:spcPct val="105000"/>
              </a:lnSpc>
            </a:pPr>
            <a:r>
              <a:rPr lang="de-DE" sz="2800" b="1">
                <a:solidFill>
                  <a:srgbClr val="2F5D3F"/>
                </a:solidFill>
                <a:latin typeface="Calibri" panose="020F0502020204030204" pitchFamily="34" charset="0"/>
              </a:rPr>
              <a:t>Sanfte Unterstützung – Teil 2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13DD575E-FD55-352B-B85C-E35A0EE9104B}"/>
              </a:ext>
            </a:extLst>
          </p:cNvPr>
          <p:cNvCxnSpPr/>
          <p:nvPr/>
        </p:nvCxnSpPr>
        <p:spPr>
          <a:xfrm>
            <a:off x="609600" y="731520"/>
            <a:ext cx="1016000" cy="0"/>
          </a:xfrm>
          <a:prstGeom prst="line">
            <a:avLst/>
          </a:prstGeom>
          <a:ln w="31750">
            <a:solidFill>
              <a:srgbClr val="849E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3466BCF9-FCA4-AA31-B599-68F7B5BB41CC}"/>
              </a:ext>
            </a:extLst>
          </p:cNvPr>
          <p:cNvSpPr txBox="1"/>
          <p:nvPr/>
        </p:nvSpPr>
        <p:spPr>
          <a:xfrm>
            <a:off x="609600" y="841248"/>
            <a:ext cx="4572000" cy="329184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de-DE" sz="1600" b="1">
                <a:solidFill>
                  <a:srgbClr val="2F5D3F"/>
                </a:solidFill>
                <a:latin typeface="Calibri" panose="020F0502020204030204" pitchFamily="34" charset="0"/>
              </a:rPr>
              <a:t>Koriander-Drink · 2-3x pro Woche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3885836B-E1A5-8B4A-A03F-66F4C4ACACF8}"/>
              </a:ext>
            </a:extLst>
          </p:cNvPr>
          <p:cNvSpPr/>
          <p:nvPr/>
        </p:nvSpPr>
        <p:spPr>
          <a:xfrm>
            <a:off x="609600" y="1353312"/>
            <a:ext cx="4572000" cy="17922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30200" tIns="330200" rIns="279400" bIns="330200" rtlCol="0" anchor="ctr">
            <a:noAutofit/>
          </a:bodyPr>
          <a:lstStyle/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 b="1">
                <a:solidFill>
                  <a:srgbClr val="4A463F"/>
                </a:solidFill>
                <a:latin typeface="Calibri" panose="020F0502020204030204" pitchFamily="34" charset="0"/>
              </a:rPr>
              <a:t>Zubereitung: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Handvoll Koriander hacken, mit 200 ml lauwarmem Wasser und halber Zitrone mischen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Optional: Messerspitze Kurkuma + Ingwer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 b="1">
                <a:solidFill>
                  <a:srgbClr val="4A463F"/>
                </a:solidFill>
                <a:latin typeface="Calibri" panose="020F0502020204030204" pitchFamily="34" charset="0"/>
              </a:rPr>
              <a:t>Anwendung: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Morgens oder zwischen den Mahlzeiten trinken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Leitet Schwermetalle sanft aus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7295426-A598-70B2-D799-BF23BD4F374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1325880"/>
            <a:ext cx="2946400" cy="181051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0FB579EE-C2BE-9D0F-38E4-B82BEAD3176F}"/>
              </a:ext>
            </a:extLst>
          </p:cNvPr>
          <p:cNvSpPr txBox="1"/>
          <p:nvPr/>
        </p:nvSpPr>
        <p:spPr>
          <a:xfrm>
            <a:off x="609600" y="3328416"/>
            <a:ext cx="79248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de-DE" sz="1200" i="1">
                <a:solidFill>
                  <a:srgbClr val="9C6B7A"/>
                </a:solidFill>
                <a:latin typeface="Calibri" panose="020F0502020204030204" pitchFamily="34" charset="0"/>
              </a:rPr>
              <a:t>Besonders gut bei Schwermetall-Belastung</a:t>
            </a:r>
          </a:p>
        </p:txBody>
      </p:sp>
    </p:spTree>
    <p:extLst>
      <p:ext uri="{BB962C8B-B14F-4D97-AF65-F5344CB8AC3E}">
        <p14:creationId xmlns:p14="http://schemas.microsoft.com/office/powerpoint/2010/main" val="1272029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3010886C-DB83-53E2-DEE5-BDE9D814E068}"/>
              </a:ext>
            </a:extLst>
          </p:cNvPr>
          <p:cNvSpPr txBox="1"/>
          <p:nvPr/>
        </p:nvSpPr>
        <p:spPr>
          <a:xfrm>
            <a:off x="609600" y="274320"/>
            <a:ext cx="4572000" cy="438912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>
              <a:lnSpc>
                <a:spcPct val="105000"/>
              </a:lnSpc>
            </a:pPr>
            <a:r>
              <a:rPr lang="de-DE" sz="2800" b="1">
                <a:solidFill>
                  <a:srgbClr val="9C6B7A"/>
                </a:solidFill>
                <a:latin typeface="Calibri" panose="020F0502020204030204" pitchFamily="34" charset="0"/>
              </a:rPr>
              <a:t>Stärkere Rituale – Teil 1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B5E021F4-1B64-0D9B-EFC3-20DE932212D2}"/>
              </a:ext>
            </a:extLst>
          </p:cNvPr>
          <p:cNvCxnSpPr/>
          <p:nvPr/>
        </p:nvCxnSpPr>
        <p:spPr>
          <a:xfrm>
            <a:off x="609600" y="731520"/>
            <a:ext cx="1016000" cy="0"/>
          </a:xfrm>
          <a:prstGeom prst="line">
            <a:avLst/>
          </a:prstGeom>
          <a:ln w="31750">
            <a:solidFill>
              <a:srgbClr val="849E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4D39A167-8C52-67FA-EECB-EB32EBDAED40}"/>
              </a:ext>
            </a:extLst>
          </p:cNvPr>
          <p:cNvSpPr txBox="1"/>
          <p:nvPr/>
        </p:nvSpPr>
        <p:spPr>
          <a:xfrm>
            <a:off x="609600" y="841248"/>
            <a:ext cx="4572000" cy="329184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de-DE" sz="1600" b="1">
                <a:solidFill>
                  <a:srgbClr val="5A785A"/>
                </a:solidFill>
                <a:latin typeface="Calibri" panose="020F0502020204030204" pitchFamily="34" charset="0"/>
              </a:rPr>
              <a:t>Nelken-Lorbeer-Öl + Natron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FD18889E-5C17-60FB-7BC9-383630474993}"/>
              </a:ext>
            </a:extLst>
          </p:cNvPr>
          <p:cNvSpPr/>
          <p:nvPr/>
        </p:nvSpPr>
        <p:spPr>
          <a:xfrm>
            <a:off x="609600" y="1353312"/>
            <a:ext cx="4572000" cy="17922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30200" tIns="330200" rIns="279400" bIns="330200" rtlCol="0" anchor="ctr">
            <a:noAutofit/>
          </a:bodyPr>
          <a:lstStyle/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 b="1">
                <a:solidFill>
                  <a:srgbClr val="4A463F"/>
                </a:solidFill>
                <a:latin typeface="Calibri" panose="020F0502020204030204" pitchFamily="34" charset="0"/>
              </a:rPr>
              <a:t>Zubereitung: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1 EL Nelken + 10-15 Lorbeerblätter mahlen, mit Olivenöl auffüllen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Öl im Kühlschrank aufbewahren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 b="1">
                <a:solidFill>
                  <a:srgbClr val="4A463F"/>
                </a:solidFill>
                <a:latin typeface="Calibri" panose="020F0502020204030204" pitchFamily="34" charset="0"/>
              </a:rPr>
              <a:t>Morgens nüchtern: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1 TL Öl in den Mund, 1 TL Natron in lauwarmem Wasser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Alles zusammen trinken, mit Wasser nachspülen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 b="1">
                <a:solidFill>
                  <a:srgbClr val="4A463F"/>
                </a:solidFill>
                <a:latin typeface="Calibri" panose="020F0502020204030204" pitchFamily="34" charset="0"/>
              </a:rPr>
              <a:t>Tipp: Beim ersten Mal freie Tage einplanen.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BD6176F-E8DD-D768-B40F-5E5AE64F805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1325880"/>
            <a:ext cx="2946400" cy="181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58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A3ECD50-8F65-D296-73B9-93DAA8D96495}"/>
              </a:ext>
            </a:extLst>
          </p:cNvPr>
          <p:cNvSpPr txBox="1"/>
          <p:nvPr/>
        </p:nvSpPr>
        <p:spPr>
          <a:xfrm>
            <a:off x="609600" y="274320"/>
            <a:ext cx="4572000" cy="438912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>
              <a:lnSpc>
                <a:spcPct val="105000"/>
              </a:lnSpc>
            </a:pPr>
            <a:r>
              <a:rPr lang="de-DE" sz="2800" b="1">
                <a:solidFill>
                  <a:srgbClr val="9C6B7A"/>
                </a:solidFill>
                <a:latin typeface="Calibri" panose="020F0502020204030204" pitchFamily="34" charset="0"/>
              </a:rPr>
              <a:t>Stärkere Rituale – Teil 2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0F184E4F-FAC1-1448-8C63-3F8183DCFEF0}"/>
              </a:ext>
            </a:extLst>
          </p:cNvPr>
          <p:cNvCxnSpPr/>
          <p:nvPr/>
        </p:nvCxnSpPr>
        <p:spPr>
          <a:xfrm>
            <a:off x="609600" y="731520"/>
            <a:ext cx="1016000" cy="0"/>
          </a:xfrm>
          <a:prstGeom prst="line">
            <a:avLst/>
          </a:prstGeom>
          <a:ln w="31750">
            <a:solidFill>
              <a:srgbClr val="849E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D95C93D1-F4D9-7C64-F1F9-A1A02EBA3F24}"/>
              </a:ext>
            </a:extLst>
          </p:cNvPr>
          <p:cNvSpPr txBox="1"/>
          <p:nvPr/>
        </p:nvSpPr>
        <p:spPr>
          <a:xfrm>
            <a:off x="609600" y="841248"/>
            <a:ext cx="4572000" cy="329184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de-DE" sz="1600" b="1">
                <a:solidFill>
                  <a:srgbClr val="9C6B7A"/>
                </a:solidFill>
                <a:latin typeface="Calibri" panose="020F0502020204030204" pitchFamily="34" charset="0"/>
              </a:rPr>
              <a:t>Wermut-Schwarznuss-Nelken-Tee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6A7D5F92-94C8-63DC-A8D1-605837B8F4B6}"/>
              </a:ext>
            </a:extLst>
          </p:cNvPr>
          <p:cNvSpPr/>
          <p:nvPr/>
        </p:nvSpPr>
        <p:spPr>
          <a:xfrm>
            <a:off x="609600" y="1353312"/>
            <a:ext cx="4572000" cy="17922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30200" tIns="330200" rIns="279400" bIns="330200" rtlCol="0" anchor="ctr">
            <a:noAutofit/>
          </a:bodyPr>
          <a:lstStyle/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 b="1">
                <a:solidFill>
                  <a:srgbClr val="4A463F"/>
                </a:solidFill>
                <a:latin typeface="Calibri" panose="020F0502020204030204" pitchFamily="34" charset="0"/>
              </a:rPr>
              <a:t>Zubereitung: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1 TL Wermut + 1 TL Schwarznuss + 3-4 Nelken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Mit 1 Liter heißem Wasser 10-15 Min. ziehen lassen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Mit Zitrone und Honig (nach Abkühlen) verfeinern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 b="1">
                <a:solidFill>
                  <a:srgbClr val="4A463F"/>
                </a:solidFill>
                <a:latin typeface="Calibri" panose="020F0502020204030204" pitchFamily="34" charset="0"/>
              </a:rPr>
              <a:t>Anwendung: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7-14 Tage Kur, dann Pause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2C8126A-5637-12F1-EE6C-1919FC0F408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1325880"/>
            <a:ext cx="2946400" cy="181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623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13BDF75-0179-73EA-D3B4-8C662D645AC2}"/>
              </a:ext>
            </a:extLst>
          </p:cNvPr>
          <p:cNvSpPr txBox="1"/>
          <p:nvPr/>
        </p:nvSpPr>
        <p:spPr>
          <a:xfrm>
            <a:off x="609600" y="274320"/>
            <a:ext cx="4572000" cy="438912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>
              <a:lnSpc>
                <a:spcPct val="105000"/>
              </a:lnSpc>
            </a:pPr>
            <a:r>
              <a:rPr lang="de-DE" sz="2800" b="1">
                <a:solidFill>
                  <a:srgbClr val="2F5D3F"/>
                </a:solidFill>
                <a:latin typeface="Calibri" panose="020F0502020204030204" pitchFamily="34" charset="0"/>
              </a:rPr>
              <a:t>Alltagstipps mit großer Wirkung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A1D6E4FD-4D61-5724-5425-1E5E266F3B0E}"/>
              </a:ext>
            </a:extLst>
          </p:cNvPr>
          <p:cNvCxnSpPr/>
          <p:nvPr/>
        </p:nvCxnSpPr>
        <p:spPr>
          <a:xfrm>
            <a:off x="609600" y="731520"/>
            <a:ext cx="1016000" cy="0"/>
          </a:xfrm>
          <a:prstGeom prst="line">
            <a:avLst/>
          </a:prstGeom>
          <a:ln w="31750">
            <a:solidFill>
              <a:srgbClr val="849E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4552E6FD-1AEA-29B5-424B-2627E80E1173}"/>
              </a:ext>
            </a:extLst>
          </p:cNvPr>
          <p:cNvSpPr/>
          <p:nvPr/>
        </p:nvSpPr>
        <p:spPr>
          <a:xfrm>
            <a:off x="609600" y="1353312"/>
            <a:ext cx="4572000" cy="17007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30200" tIns="330200" rIns="279400" bIns="330200" rtlCol="0" anchor="ctr">
            <a:noAutofit/>
          </a:bodyPr>
          <a:lstStyle/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Gefiltertes Wasser trinken (z. B. Osmose- oder Kohlefilter)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Obst und Gemüse im Natron-Essig-Bad waschen (1 TL Natron + 1 EL Essig / Liter, 10-15 Min.)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Regional und saisonal essen – auch auf dem Balkon möglich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• Stark verarbeitete Nahrung reduzieren (weniger Zusatzstoffe, weniger Belastung)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F618FD1-72C2-BAF9-693D-6BE273E5937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1325880"/>
            <a:ext cx="2946400" cy="1691640"/>
          </a:xfrm>
          <a:prstGeom prst="rect">
            <a:avLst/>
          </a:prstGeom>
        </p:spPr>
      </p:pic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480A5351-A97A-0C76-E1C3-7ABCDA09C59C}"/>
              </a:ext>
            </a:extLst>
          </p:cNvPr>
          <p:cNvSpPr/>
          <p:nvPr/>
        </p:nvSpPr>
        <p:spPr>
          <a:xfrm>
            <a:off x="609600" y="3127248"/>
            <a:ext cx="2921000" cy="256032"/>
          </a:xfrm>
          <a:prstGeom prst="roundRect">
            <a:avLst/>
          </a:prstGeom>
          <a:solidFill>
            <a:srgbClr val="F0E0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000" rIns="127000" rtlCol="0" anchor="ctr"/>
          <a:lstStyle/>
          <a:p>
            <a:pPr algn="ctr"/>
            <a:r>
              <a:rPr lang="de-DE" sz="1300" b="1">
                <a:solidFill>
                  <a:srgbClr val="9C6B7A"/>
                </a:solidFill>
                <a:latin typeface="Calibri" panose="020F0502020204030204" pitchFamily="34" charset="0"/>
              </a:rPr>
              <a:t>Kleine Schritte – große Wirkung</a:t>
            </a:r>
          </a:p>
        </p:txBody>
      </p:sp>
    </p:spTree>
    <p:extLst>
      <p:ext uri="{BB962C8B-B14F-4D97-AF65-F5344CB8AC3E}">
        <p14:creationId xmlns:p14="http://schemas.microsoft.com/office/powerpoint/2010/main" val="2709409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1553F50-A004-0E37-F149-1601BF87557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621792"/>
            <a:ext cx="2946400" cy="278892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587BD23-1478-B564-5AC0-F8AA099E130C}"/>
              </a:ext>
            </a:extLst>
          </p:cNvPr>
          <p:cNvSpPr txBox="1"/>
          <p:nvPr/>
        </p:nvSpPr>
        <p:spPr>
          <a:xfrm>
            <a:off x="1016000" y="804672"/>
            <a:ext cx="6350000" cy="402336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>
              <a:lnSpc>
                <a:spcPct val="105000"/>
              </a:lnSpc>
            </a:pPr>
            <a:r>
              <a:rPr lang="de-DE" sz="3800" b="1">
                <a:solidFill>
                  <a:srgbClr val="2F5D3F"/>
                </a:solidFill>
                <a:latin typeface="Calibri" panose="020F0502020204030204" pitchFamily="34" charset="0"/>
              </a:rPr>
              <a:t>Wichtig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F8E27358-DD73-F79D-586B-107AE6F263BA}"/>
              </a:ext>
            </a:extLst>
          </p:cNvPr>
          <p:cNvSpPr/>
          <p:nvPr/>
        </p:nvSpPr>
        <p:spPr>
          <a:xfrm>
            <a:off x="609600" y="1792224"/>
            <a:ext cx="4572000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6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30200" tIns="330200" rIns="279400" bIns="330200" rtlCol="0" anchor="ctr">
            <a:noAutofit/>
          </a:bodyPr>
          <a:lstStyle/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Alles ist Orientierung.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>
                <a:solidFill>
                  <a:srgbClr val="4A463F"/>
                </a:solidFill>
                <a:latin typeface="Calibri" panose="020F0502020204030204" pitchFamily="34" charset="0"/>
              </a:rPr>
              <a:t>Auf die Signale des eigenen Körpers hören.</a:t>
            </a:r>
          </a:p>
          <a:p>
            <a:pPr algn="ctr">
              <a:lnSpc>
                <a:spcPct val="128000"/>
              </a:lnSpc>
              <a:spcAft>
                <a:spcPts val="500"/>
              </a:spcAft>
            </a:pPr>
            <a:r>
              <a:rPr lang="de-DE" sz="1000" b="1">
                <a:solidFill>
                  <a:srgbClr val="2F5D3F"/>
                </a:solidFill>
                <a:latin typeface="Calibri" panose="020F0502020204030204" pitchFamily="34" charset="0"/>
              </a:rPr>
              <a:t>Jeder kleine bewusste Schritt zählt. Dein Körper weiß, was er braucht – höre ihm zu.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8DE4F7F-27A2-1662-FA8D-209C24010272}"/>
              </a:ext>
            </a:extLst>
          </p:cNvPr>
          <p:cNvSpPr txBox="1"/>
          <p:nvPr/>
        </p:nvSpPr>
        <p:spPr>
          <a:xfrm>
            <a:off x="1066800" y="3438144"/>
            <a:ext cx="4826000" cy="237744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r>
              <a:rPr lang="de-DE" sz="1300">
                <a:solidFill>
                  <a:srgbClr val="4A463F"/>
                </a:solidFill>
                <a:latin typeface="Calibri" panose="020F0502020204030204" pitchFamily="34" charset="0"/>
              </a:rPr>
              <a:t>Naturgeheimnisse · Ernährung und Energie</a:t>
            </a:r>
          </a:p>
        </p:txBody>
      </p:sp>
    </p:spTree>
    <p:extLst>
      <p:ext uri="{BB962C8B-B14F-4D97-AF65-F5344CB8AC3E}">
        <p14:creationId xmlns:p14="http://schemas.microsoft.com/office/powerpoint/2010/main" val="580084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</Words>
  <Application>Microsoft Office PowerPoint</Application>
  <PresentationFormat>Benutzerdefiniert</PresentationFormat>
  <Paragraphs>60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resi gilles</dc:creator>
  <cp:lastModifiedBy>resi gilles</cp:lastModifiedBy>
  <cp:revision>1</cp:revision>
  <dcterms:created xsi:type="dcterms:W3CDTF">2026-07-14T12:21:30Z</dcterms:created>
  <dcterms:modified xsi:type="dcterms:W3CDTF">2026-07-14T12:21:30Z</dcterms:modified>
</cp:coreProperties>
</file>