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4" r:id="rId5"/>
    <p:sldId id="267" r:id="rId6"/>
    <p:sldId id="259" r:id="rId7"/>
    <p:sldId id="260" r:id="rId8"/>
    <p:sldId id="261" r:id="rId9"/>
    <p:sldId id="262" r:id="rId10"/>
    <p:sldId id="263" r:id="rId11"/>
    <p:sldId id="265" r:id="rId12"/>
    <p:sldId id="268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54CDD9-DC91-415F-98A7-2F2B163786F0}" v="2" dt="2026-07-08T09:46:39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1112" y="-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si gilles" userId="aad827be669a3197" providerId="LiveId" clId="{3F873675-A3DA-485C-ACFD-752CCA7CB515}"/>
    <pc:docChg chg="custSel delSld modSld sldOrd">
      <pc:chgData name="resi gilles" userId="aad827be669a3197" providerId="LiveId" clId="{3F873675-A3DA-485C-ACFD-752CCA7CB515}" dt="2026-07-08T09:46:39.936" v="5"/>
      <pc:docMkLst>
        <pc:docMk/>
      </pc:docMkLst>
      <pc:sldChg chg="addSp modSp mod">
        <pc:chgData name="resi gilles" userId="aad827be669a3197" providerId="LiveId" clId="{3F873675-A3DA-485C-ACFD-752CCA7CB515}" dt="2026-07-06T11:59:08.023" v="2" actId="1076"/>
        <pc:sldMkLst>
          <pc:docMk/>
          <pc:sldMk cId="0" sldId="256"/>
        </pc:sldMkLst>
        <pc:spChg chg="mod">
          <ac:chgData name="resi gilles" userId="aad827be669a3197" providerId="LiveId" clId="{3F873675-A3DA-485C-ACFD-752CCA7CB515}" dt="2026-07-06T11:58:47.731" v="0" actId="6549"/>
          <ac:spMkLst>
            <pc:docMk/>
            <pc:sldMk cId="0" sldId="256"/>
            <ac:spMk id="4" creationId="{00000000-0000-0000-0000-000000000000}"/>
          </ac:spMkLst>
        </pc:spChg>
        <pc:spChg chg="add mod">
          <ac:chgData name="resi gilles" userId="aad827be669a3197" providerId="LiveId" clId="{3F873675-A3DA-485C-ACFD-752CCA7CB515}" dt="2026-07-06T11:59:08.023" v="2" actId="1076"/>
          <ac:spMkLst>
            <pc:docMk/>
            <pc:sldMk cId="0" sldId="256"/>
            <ac:spMk id="9" creationId="{19235BF4-7306-46B7-4D8F-F6F6121980D3}"/>
          </ac:spMkLst>
        </pc:spChg>
      </pc:sldChg>
      <pc:sldChg chg="ord">
        <pc:chgData name="resi gilles" userId="aad827be669a3197" providerId="LiveId" clId="{3F873675-A3DA-485C-ACFD-752CCA7CB515}" dt="2026-07-08T09:46:39.834" v="4"/>
        <pc:sldMkLst>
          <pc:docMk/>
          <pc:sldMk cId="0" sldId="264"/>
        </pc:sldMkLst>
      </pc:sldChg>
      <pc:sldChg chg="del">
        <pc:chgData name="resi gilles" userId="aad827be669a3197" providerId="LiveId" clId="{3F873675-A3DA-485C-ACFD-752CCA7CB515}" dt="2026-07-08T09:46:39.678" v="3" actId="2696"/>
        <pc:sldMkLst>
          <pc:docMk/>
          <pc:sldMk cId="0" sldId="266"/>
        </pc:sldMkLst>
      </pc:sldChg>
      <pc:sldChg chg="ord">
        <pc:chgData name="resi gilles" userId="aad827be669a3197" providerId="LiveId" clId="{3F873675-A3DA-485C-ACFD-752CCA7CB515}" dt="2026-07-08T09:46:39.936" v="5"/>
        <pc:sldMkLst>
          <pc:docMk/>
          <pc:sldMk cId="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94F91-8835-4188-8A05-380373CB7AEE}" type="datetimeFigureOut">
              <a:t>08.07.2026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105AA-67E0-4741-84A9-8F818C36204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4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2" Type="http://schemas.openxmlformats.org/officeDocument/2006/relationships/image" Target="../media/image4_symbols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 Obst Gemues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0"/>
            <a:ext cx="5791200" cy="6858000"/>
          </a:xfrm>
          <a:prstGeom prst="rect">
            <a:avLst/>
          </a:prstGeom>
        </p:spPr>
      </p:pic>
      <p:sp>
        <p:nvSpPr>
          <p:cNvPr id="3" name="Titel"/>
          <p:cNvSpPr/>
          <p:nvPr/>
        </p:nvSpPr>
        <p:spPr>
          <a:xfrm>
            <a:off x="457200" y="1371600"/>
            <a:ext cx="5486400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de-DE" sz="4800" b="1">
                <a:solidFill>
                  <a:srgbClr val="2F5D3F"/>
                </a:solidFill>
                <a:latin typeface="Calibri"/>
              </a:rPr>
              <a:t>Ernährung und Energie</a:t>
            </a:r>
          </a:p>
        </p:txBody>
      </p:sp>
      <p:sp>
        <p:nvSpPr>
          <p:cNvPr id="4" name="Untertitel"/>
          <p:cNvSpPr/>
          <p:nvPr/>
        </p:nvSpPr>
        <p:spPr>
          <a:xfrm>
            <a:off x="457200" y="2743200"/>
            <a:ext cx="54864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l">
              <a:buNone/>
            </a:pPr>
            <a:endParaRPr lang="de-DE" sz="2800">
              <a:solidFill>
                <a:srgbClr val="4A463F"/>
              </a:solidFill>
              <a:latin typeface="Calibri"/>
            </a:endParaRPr>
          </a:p>
        </p:txBody>
      </p:sp>
      <p:sp>
        <p:nvSpPr>
          <p:cNvPr id="5" name="Pill Praktisch"/>
          <p:cNvSpPr/>
          <p:nvPr/>
        </p:nvSpPr>
        <p:spPr>
          <a:xfrm>
            <a:off x="457200" y="4114800"/>
            <a:ext cx="1828800" cy="640080"/>
          </a:xfrm>
          <a:prstGeom prst="roundRect">
            <a:avLst>
              <a:gd name="adj" fmla="val 50000"/>
            </a:avLst>
          </a:prstGeom>
          <a:solidFill>
            <a:srgbClr val="C8DCC8"/>
          </a:solidFill>
          <a:ln>
            <a:noFill/>
          </a:ln>
        </p:spPr>
        <p:txBody>
          <a:bodyPr wrap="none" lIns="91440" tIns="45720" rIns="91440" bIns="45720" anchor="ctr"/>
          <a:lstStyle/>
          <a:p>
            <a:pPr algn="ctr">
              <a:buNone/>
            </a:pPr>
            <a:r>
              <a:rPr lang="de-DE" sz="2000" b="1">
                <a:solidFill>
                  <a:srgbClr val="2F5D3F"/>
                </a:solidFill>
                <a:latin typeface="Calibri"/>
              </a:rPr>
              <a:t>Praktisch</a:t>
            </a:r>
          </a:p>
        </p:txBody>
      </p:sp>
      <p:sp>
        <p:nvSpPr>
          <p:cNvPr id="6" name="Pill Individuell"/>
          <p:cNvSpPr/>
          <p:nvPr/>
        </p:nvSpPr>
        <p:spPr>
          <a:xfrm>
            <a:off x="2468880" y="4114800"/>
            <a:ext cx="2011680" cy="640080"/>
          </a:xfrm>
          <a:prstGeom prst="roundRect">
            <a:avLst>
              <a:gd name="adj" fmla="val 50000"/>
            </a:avLst>
          </a:prstGeom>
          <a:solidFill>
            <a:srgbClr val="E8C9A8"/>
          </a:solidFill>
          <a:ln>
            <a:noFill/>
          </a:ln>
        </p:spPr>
        <p:txBody>
          <a:bodyPr wrap="none" lIns="91440" tIns="45720" rIns="91440" bIns="45720" anchor="ctr"/>
          <a:lstStyle/>
          <a:p>
            <a:pPr algn="ctr">
              <a:buNone/>
            </a:pPr>
            <a:r>
              <a:rPr lang="de-DE" sz="2000" b="1">
                <a:solidFill>
                  <a:srgbClr val="5C3D2E"/>
                </a:solidFill>
                <a:latin typeface="Calibri"/>
              </a:rPr>
              <a:t>Individuell</a:t>
            </a:r>
          </a:p>
        </p:txBody>
      </p:sp>
      <p:sp>
        <p:nvSpPr>
          <p:cNvPr id="7" name="Pill Ohne Dogmen"/>
          <p:cNvSpPr/>
          <p:nvPr/>
        </p:nvSpPr>
        <p:spPr>
          <a:xfrm>
            <a:off x="4663440" y="4114800"/>
            <a:ext cx="210312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9C6B7A"/>
            </a:solidFill>
          </a:ln>
        </p:spPr>
        <p:txBody>
          <a:bodyPr wrap="none" lIns="91440" tIns="45720" rIns="91440" bIns="45720" anchor="ctr"/>
          <a:lstStyle/>
          <a:p>
            <a:pPr algn="ctr">
              <a:buNone/>
            </a:pPr>
            <a:r>
              <a:rPr lang="de-DE" sz="2000" b="1">
                <a:solidFill>
                  <a:srgbClr val="9C6B7A"/>
                </a:solidFill>
                <a:latin typeface="Calibri"/>
              </a:rPr>
              <a:t>Ohne Dogmen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9235BF4-7306-46B7-4D8F-F6F6121980D3}"/>
              </a:ext>
            </a:extLst>
          </p:cNvPr>
          <p:cNvSpPr txBox="1"/>
          <p:nvPr/>
        </p:nvSpPr>
        <p:spPr>
          <a:xfrm>
            <a:off x="151743" y="2924531"/>
            <a:ext cx="6097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>
                <a:effectLst/>
              </a:rPr>
              <a:t>„Wie wir uns selbst besser nähren können – ganz praktisch und individuell“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Was erwartet uns heute?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Agenda Box"/>
          <p:cNvSpPr/>
          <p:nvPr/>
        </p:nvSpPr>
        <p:spPr>
          <a:xfrm>
            <a:off x="457200" y="1417320"/>
            <a:ext cx="822960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8E2D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Mitte Linie"/>
          <p:cNvSpPr/>
          <p:nvPr/>
        </p:nvSpPr>
        <p:spPr>
          <a:xfrm>
            <a:off x="4557712" y="1600200"/>
            <a:ext cx="28575" cy="3063240"/>
          </a:xfrm>
          <a:prstGeom prst="rect">
            <a:avLst/>
          </a:prstGeom>
          <a:solidFill>
            <a:srgbClr val="C8DCC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Spalte Links"/>
          <p:cNvSpPr/>
          <p:nvPr/>
        </p:nvSpPr>
        <p:spPr>
          <a:xfrm>
            <a:off x="594360" y="1554480"/>
            <a:ext cx="3909060" cy="315468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91440" bIns="0" anchor="t"/>
          <a:lstStyle/>
          <a:p>
            <a:pPr marL="457200" indent="-457200" algn="l">
              <a:spcAft>
                <a:spcPts val="850"/>
              </a:spcAft>
              <a:buAutoNum type="arabicPeriod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Warum geht es um Ernährung und Energie?</a:t>
            </a:r>
          </a:p>
          <a:p>
            <a:pPr marL="457200" indent="-457200" algn="l">
              <a:spcAft>
                <a:spcPts val="850"/>
              </a:spcAft>
              <a:buAutoNum type="arabicPeriod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Die versteckten Belastungen im Körper</a:t>
            </a:r>
          </a:p>
          <a:p>
            <a:pPr marL="457200" indent="-457200" algn="l">
              <a:spcAft>
                <a:spcPts val="850"/>
              </a:spcAft>
              <a:buAutoNum type="arabicPeriod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Praktische Tipps - Was können wir selbst tun?</a:t>
            </a:r>
          </a:p>
          <a:p>
            <a:pPr marL="457200" indent="-457200" algn="l">
              <a:spcAft>
                <a:spcPts val="850"/>
              </a:spcAft>
              <a:buAutoNum type="arabicPeriod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Hildegard von Bingen als Brücke</a:t>
            </a:r>
          </a:p>
          <a:p>
            <a:pPr marL="457200" indent="-457200" algn="l">
              <a:spcAft>
                <a:spcPts val="850"/>
              </a:spcAft>
              <a:buAutoNum type="arabicPeriod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Blutgruppe und Mond – mögliche Einflüsse</a:t>
            </a:r>
          </a:p>
          <a:p>
            <a:pPr marL="457200" indent="-457200" algn="l">
              <a:spcAft>
                <a:spcPts val="0"/>
              </a:spcAft>
              <a:buAutoNum type="arabicPeriod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Die vier Blutgruppen im Überblick</a:t>
            </a:r>
          </a:p>
        </p:txBody>
      </p:sp>
      <p:sp>
        <p:nvSpPr>
          <p:cNvPr id="23" name="Spalte Rechts"/>
          <p:cNvSpPr/>
          <p:nvPr/>
        </p:nvSpPr>
        <p:spPr>
          <a:xfrm>
            <a:off x="4640580" y="1554480"/>
            <a:ext cx="3909060" cy="315468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0" anchor="t"/>
          <a:lstStyle/>
          <a:p>
            <a:pPr marL="457200" indent="-457200" algn="l">
              <a:spcAft>
                <a:spcPts val="1000"/>
              </a:spcAft>
              <a:buAutoNum type="arabicPeriod" startAt="7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Alpha- und Omega-Typ (Mond-Einfluss)</a:t>
            </a:r>
          </a:p>
          <a:p>
            <a:pPr marL="457200" indent="-457200" algn="l">
              <a:spcAft>
                <a:spcPts val="1000"/>
              </a:spcAft>
              <a:buAutoNum type="arabicPeriod" startAt="7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Mein persönliches Beispiel</a:t>
            </a:r>
          </a:p>
          <a:p>
            <a:pPr marL="457200" indent="-457200" algn="l">
              <a:spcAft>
                <a:spcPts val="1000"/>
              </a:spcAft>
              <a:buAutoNum type="arabicPeriod" startAt="7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Wie wirkt richtiges Essen im Körper?</a:t>
            </a:r>
          </a:p>
          <a:p>
            <a:pPr marL="457200" indent="-457200" algn="l">
              <a:spcAft>
                <a:spcPts val="1000"/>
              </a:spcAft>
              <a:buAutoNum type="arabicPeriod" startAt="7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Unterstützende Kräuter &amp; ihre Wirkungen</a:t>
            </a:r>
          </a:p>
          <a:p>
            <a:pPr marL="457200" indent="-457200" algn="l">
              <a:spcAft>
                <a:spcPts val="0"/>
              </a:spcAft>
              <a:buAutoNum type="arabicPeriod" startAt="7"/>
            </a:pPr>
            <a:r>
              <a:rPr lang="de-DE" sz="1450">
                <a:solidFill>
                  <a:srgbClr val="4A463F"/>
                </a:solidFill>
                <a:latin typeface="Calibri"/>
              </a:rPr>
              <a:t>Zusammenfassung &amp; Motivation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Warum geht es um Ernährung und Energie?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417320"/>
            <a:ext cx="4754880" cy="3657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1600"/>
              </a:spcAft>
              <a:buChar char="•"/>
            </a:pPr>
            <a:r>
              <a:rPr lang="de-DE" sz="1700">
                <a:solidFill>
                  <a:srgbClr val="4A463F"/>
                </a:solidFill>
                <a:latin typeface="Calibri"/>
              </a:rPr>
              <a:t>„Gesund“ ist nicht immer gleich „nährt mich“</a:t>
            </a:r>
          </a:p>
          <a:p>
            <a:pPr marL="342900" indent="-342900" algn="l">
              <a:spcAft>
                <a:spcPts val="1600"/>
              </a:spcAft>
              <a:buChar char="•"/>
            </a:pPr>
            <a:r>
              <a:rPr lang="de-DE" sz="1700">
                <a:solidFill>
                  <a:srgbClr val="4A463F"/>
                </a:solidFill>
                <a:latin typeface="Calibri"/>
              </a:rPr>
              <a:t>Viele Lebensmittel füllen den Magen, geben aber keine echte Kraft → Leere Energie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700">
                <a:solidFill>
                  <a:srgbClr val="4A463F"/>
                </a:solidFill>
                <a:latin typeface="Calibri"/>
              </a:rPr>
              <a:t>Ziel: Essen, das uns wirklich nährt und den Körper unterstützt</a:t>
            </a:r>
          </a:p>
        </p:txBody>
      </p:sp>
      <p:sp>
        <p:nvSpPr>
          <p:cNvPr id="20" name="Box leer"/>
          <p:cNvSpPr/>
          <p:nvPr/>
        </p:nvSpPr>
        <p:spPr>
          <a:xfrm>
            <a:off x="5623560" y="1752600"/>
            <a:ext cx="2926080" cy="1280160"/>
          </a:xfrm>
          <a:prstGeom prst="roundRect">
            <a:avLst>
              <a:gd name="adj" fmla="val 6000"/>
            </a:avLst>
          </a:prstGeom>
          <a:solidFill>
            <a:srgbClr val="E8DFD4"/>
          </a:solidFill>
          <a:ln>
            <a:noFill/>
          </a:ln>
        </p:spPr>
        <p:txBody>
          <a:bodyPr wrap="square" lIns="91440" tIns="91440" rIns="91440" bIns="91440" anchor="ctr"/>
          <a:lstStyle/>
          <a:p>
            <a:pPr algn="ctr">
              <a:buNone/>
            </a:pPr>
            <a:r>
              <a:rPr lang="de-DE" sz="2400" b="1">
                <a:solidFill>
                  <a:srgbClr val="8A7A6E"/>
                </a:solidFill>
                <a:latin typeface="Calibri"/>
              </a:rPr>
              <a:t>Leere Energie</a:t>
            </a:r>
          </a:p>
          <a:p>
            <a:pPr algn="ctr">
              <a:spcBef>
                <a:spcPts val="500"/>
              </a:spcBef>
              <a:buNone/>
            </a:pPr>
            <a:r>
              <a:rPr lang="de-DE" sz="1400">
                <a:solidFill>
                  <a:srgbClr val="6B6258"/>
                </a:solidFill>
                <a:latin typeface="Calibri"/>
              </a:rPr>
              <a:t>füllt, gibt aber keine Kraft</a:t>
            </a:r>
          </a:p>
        </p:txBody>
      </p:sp>
      <p:sp>
        <p:nvSpPr>
          <p:cNvPr id="21" name="Box nahr"/>
          <p:cNvSpPr/>
          <p:nvPr/>
        </p:nvSpPr>
        <p:spPr>
          <a:xfrm>
            <a:off x="5623560" y="3200400"/>
            <a:ext cx="2926080" cy="1280160"/>
          </a:xfrm>
          <a:prstGeom prst="roundRect">
            <a:avLst>
              <a:gd name="adj" fmla="val 6000"/>
            </a:avLst>
          </a:prstGeom>
          <a:solidFill>
            <a:srgbClr val="C8DCC8"/>
          </a:solidFill>
          <a:ln>
            <a:noFill/>
          </a:ln>
        </p:spPr>
        <p:txBody>
          <a:bodyPr wrap="square" lIns="91440" tIns="91440" rIns="91440" bIns="91440" anchor="ctr"/>
          <a:lstStyle/>
          <a:p>
            <a:pPr algn="ctr">
              <a:buNone/>
            </a:pPr>
            <a:r>
              <a:rPr lang="de-DE" sz="2200" b="1">
                <a:solidFill>
                  <a:srgbClr val="2F5D3F"/>
                </a:solidFill>
                <a:latin typeface="Calibri"/>
              </a:rPr>
              <a:t>Nährende Mahlzeit</a:t>
            </a:r>
          </a:p>
          <a:p>
            <a:pPr algn="ctr">
              <a:spcBef>
                <a:spcPts val="500"/>
              </a:spcBef>
              <a:buNone/>
            </a:pPr>
            <a:r>
              <a:rPr lang="de-DE" sz="1400">
                <a:solidFill>
                  <a:srgbClr val="2F5D3F"/>
                </a:solidFill>
                <a:latin typeface="Calibri"/>
              </a:rPr>
              <a:t>gibt Energie &amp; unterstützt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Die versteckten Belastungen im Körper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417320"/>
            <a:ext cx="4754880" cy="2834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45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Hier ist es Zeit, die Wahrheit auszusprechen:</a:t>
            </a:r>
          </a:p>
          <a:p>
            <a:pPr marL="342900" indent="-342900" algn="l">
              <a:spcAft>
                <a:spcPts val="45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Viele Menschen haben über Jahre hinweg Parasiten, Würmer, Keime und Schwermetalle aufgenommen – oft unbemerkt.</a:t>
            </a:r>
          </a:p>
          <a:p>
            <a:pPr marL="342900" indent="-342900" algn="l">
              <a:spcAft>
                <a:spcPts val="45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Durch Pestizide, industrielle Verarbeitung und eine geschwächte Darmbarriere konnten diese sich im Körper festsetzen und belasten ihn dauerhaft.</a:t>
            </a:r>
          </a:p>
          <a:p>
            <a:pPr marL="342900" indent="-342900" algn="l">
              <a:spcAft>
                <a:spcPts val="45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Diese Belastungen sind real und wirken sich auf unsere Energie, Gesundheit und unser Wohlbefinden aus.</a:t>
            </a:r>
          </a:p>
          <a:p>
            <a:pPr marL="342900" indent="-342900" algn="l">
              <a:spcAft>
                <a:spcPts val="45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Genau deshalb werden sie so lange tabuisiert – weil sie unangenehm sind.</a:t>
            </a:r>
          </a:p>
          <a:p>
            <a:pPr marL="342900" indent="-342900" algn="l">
              <a:spcAft>
                <a:spcPts val="45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Solange wir so tun, als gäbe es diese Themen nicht, können wir auch nichts dagegen tun.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250">
                <a:solidFill>
                  <a:srgbClr val="4A463F"/>
                </a:solidFill>
                <a:latin typeface="Calibri"/>
              </a:rPr>
              <a:t>Deshalb brechen wir heute diese Tabuzone und die Mythen auf.</a:t>
            </a:r>
          </a:p>
        </p:txBody>
      </p:sp>
      <p:sp>
        <p:nvSpPr>
          <p:cNvPr id="10" name="Text"/>
          <p:cNvSpPr/>
          <p:nvPr/>
        </p:nvSpPr>
        <p:spPr>
          <a:xfrm>
            <a:off x="457200" y="4434840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algn="l">
              <a:spcAft>
                <a:spcPts val="1600"/>
              </a:spcAft>
              <a:buNone/>
            </a:pPr>
            <a:r>
              <a:rPr lang="de-DE" sz="1250" i="1">
                <a:solidFill>
                  <a:srgbClr val="2F5D3F"/>
                </a:solidFill>
                <a:latin typeface="Calibri"/>
              </a:rPr>
              <a:t>Die Belastungen sind real – aber wir sind ihnen nicht machtlos ausgeliefert. Wir können aktiv etwas tun. Wie genau? Das schauen wir uns jetzt an.</a:t>
            </a:r>
          </a:p>
        </p:txBody>
      </p:sp>
      <p:pic>
        <p:nvPicPr>
          <p:cNvPr id="11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417320"/>
            <a:ext cx="32004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1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Praktische Tipps – Was können wir selbst tun?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417320"/>
            <a:ext cx="4754880" cy="342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800"/>
              </a:spcAft>
              <a:buNone/>
            </a:pPr>
            <a:r>
              <a:rPr lang="de-DE" sz="1350" b="1">
                <a:solidFill>
                  <a:srgbClr val="4A463F"/>
                </a:solidFill>
                <a:latin typeface="Calibri"/>
              </a:rPr>
              <a:t>Obst, Salat und Gemüse im Natron-Essig-Bad waschen (entfernt oberflächliche Pestizide)</a:t>
            </a:r>
          </a:p>
          <a:p>
            <a:pPr algn="l">
              <a:spcAft>
                <a:spcPts val="800"/>
              </a:spcAft>
              <a:buNone/>
            </a:pPr>
            <a:r>
              <a:rPr lang="de-DE" sz="1350">
                <a:solidFill>
                  <a:srgbClr val="4A463F"/>
                </a:solidFill>
                <a:latin typeface="Calibri"/>
              </a:rPr>
              <a:t>Regional und saisonal kaufen oder selbst anbauen (auch auf dem Balkon möglich)</a:t>
            </a:r>
          </a:p>
          <a:p>
            <a:pPr algn="l">
              <a:spcAft>
                <a:spcPts val="800"/>
              </a:spcAft>
              <a:buNone/>
            </a:pPr>
            <a:r>
              <a:rPr lang="de-DE" sz="1350">
                <a:solidFill>
                  <a:srgbClr val="4A463F"/>
                </a:solidFill>
                <a:latin typeface="Calibri"/>
              </a:rPr>
              <a:t>Stark verarbeitete Industrie-Nahrung deutlich reduzieren</a:t>
            </a:r>
          </a:p>
          <a:p>
            <a:pPr algn="l">
              <a:spcAft>
                <a:spcPts val="0"/>
              </a:spcAft>
              <a:buNone/>
            </a:pPr>
            <a:r>
              <a:rPr lang="de-DE" sz="1350">
                <a:solidFill>
                  <a:srgbClr val="4A463F"/>
                </a:solidFill>
                <a:latin typeface="Calibri"/>
              </a:rPr>
              <a:t>Einfache, nährende Rezepte selbst herstellen</a:t>
            </a:r>
          </a:p>
        </p:txBody>
      </p:sp>
      <p:sp>
        <p:nvSpPr>
          <p:cNvPr id="20" name="Panel"/>
          <p:cNvSpPr/>
          <p:nvPr/>
        </p:nvSpPr>
        <p:spPr>
          <a:xfrm>
            <a:off x="5486400" y="1417320"/>
            <a:ext cx="320040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8E2D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Box Vorher"/>
          <p:cNvSpPr/>
          <p:nvPr/>
        </p:nvSpPr>
        <p:spPr>
          <a:xfrm>
            <a:off x="5623560" y="1600200"/>
            <a:ext cx="1371600" cy="2514600"/>
          </a:xfrm>
          <a:prstGeom prst="roundRect">
            <a:avLst>
              <a:gd name="adj" fmla="val 8000"/>
            </a:avLst>
          </a:prstGeom>
          <a:solidFill>
            <a:srgbClr val="E8DFD4"/>
          </a:solidFill>
          <a:ln>
            <a:noFill/>
          </a:ln>
        </p:spPr>
        <p:txBody>
          <a:bodyPr anchor="t" anchorCtr="0"/>
          <a:lstStyle/>
          <a:p>
            <a:pPr algn="ctr">
              <a:buNone/>
            </a:pPr>
            <a:r>
              <a:rPr lang="de-DE" sz="1800" b="1">
                <a:solidFill>
                  <a:srgbClr val="8A7A6E"/>
                </a:solidFill>
                <a:latin typeface="Calibri"/>
              </a:rPr>
              <a:t>Vorher</a:t>
            </a:r>
          </a:p>
          <a:p>
            <a:pPr algn="ctr">
              <a:buNone/>
            </a:pPr>
            <a:r>
              <a:rPr lang="de-DE" sz="1300">
                <a:solidFill>
                  <a:srgbClr val="6B6258"/>
                </a:solidFill>
                <a:latin typeface="Calibri"/>
              </a:rPr>
              <a:t>Belastungen sammeln sich</a:t>
            </a:r>
          </a:p>
        </p:txBody>
      </p:sp>
      <p:sp>
        <p:nvSpPr>
          <p:cNvPr id="22" name="Haus Vorher"/>
          <p:cNvSpPr/>
          <p:nvPr/>
        </p:nvSpPr>
        <p:spPr>
          <a:xfrm>
            <a:off x="5943600" y="2468880"/>
            <a:ext cx="731520" cy="640080"/>
          </a:xfrm>
          <a:prstGeom prst="homePlate">
            <a:avLst/>
          </a:prstGeom>
          <a:solidFill>
            <a:srgbClr val="B8A89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Pfeil"/>
          <p:cNvSpPr/>
          <p:nvPr/>
        </p:nvSpPr>
        <p:spPr>
          <a:xfrm>
            <a:off x="7086600" y="2743200"/>
            <a:ext cx="274320" cy="274320"/>
          </a:xfrm>
          <a:prstGeom prst="rightArrow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Box Nachher"/>
          <p:cNvSpPr/>
          <p:nvPr/>
        </p:nvSpPr>
        <p:spPr>
          <a:xfrm>
            <a:off x="7315200" y="1600200"/>
            <a:ext cx="1193808" cy="2514600"/>
          </a:xfrm>
          <a:prstGeom prst="roundRect">
            <a:avLst>
              <a:gd name="adj" fmla="val 8000"/>
            </a:avLst>
          </a:prstGeom>
          <a:solidFill>
            <a:srgbClr val="C8DCC8"/>
          </a:solidFill>
          <a:ln>
            <a:noFill/>
          </a:ln>
        </p:spPr>
        <p:txBody>
          <a:bodyPr anchor="t"/>
          <a:lstStyle/>
          <a:p>
            <a:pPr algn="ctr">
              <a:buNone/>
            </a:pPr>
            <a:r>
              <a:rPr lang="de-DE" sz="1800" b="1">
                <a:solidFill>
                  <a:srgbClr val="2F5D3F"/>
                </a:solidFill>
                <a:latin typeface="Calibri"/>
              </a:rPr>
              <a:t>Nachher</a:t>
            </a:r>
          </a:p>
          <a:p>
            <a:pPr algn="ctr">
              <a:buNone/>
            </a:pPr>
            <a:r>
              <a:rPr lang="de-DE" sz="1300">
                <a:solidFill>
                  <a:srgbClr val="2F5D3F"/>
                </a:solidFill>
                <a:latin typeface="Calibri"/>
              </a:rPr>
              <a:t>sauber &amp; in Balance</a:t>
            </a:r>
          </a:p>
        </p:txBody>
      </p:sp>
      <p:sp>
        <p:nvSpPr>
          <p:cNvPr id="25" name="Haus Nachher"/>
          <p:cNvSpPr/>
          <p:nvPr/>
        </p:nvSpPr>
        <p:spPr>
          <a:xfrm>
            <a:off x="7543800" y="2468880"/>
            <a:ext cx="731520" cy="640080"/>
          </a:xfrm>
          <a:prstGeom prst="homePlate">
            <a:avLst/>
          </a:prstGeom>
          <a:solidFill>
            <a:srgbClr val="2F5D3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600" b="1">
                <a:solidFill>
                  <a:srgbClr val="2F5D3F"/>
                </a:solidFill>
                <a:latin typeface="Calibri"/>
              </a:rPr>
              <a:t>Hildegard von Bingen als Brücke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00584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188720"/>
            <a:ext cx="475488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500">
                <a:solidFill>
                  <a:srgbClr val="4A463F"/>
                </a:solidFill>
                <a:latin typeface="Calibri"/>
              </a:rPr>
              <a:t>Schon vor über 900 Jahren hat Hildegard von Bingen gesagt: Der Körper kann sich durch richtige Ernährung selbst regulieren und reparieren.</a:t>
            </a:r>
          </a:p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500">
                <a:solidFill>
                  <a:srgbClr val="4A463F"/>
                </a:solidFill>
                <a:latin typeface="Calibri"/>
              </a:rPr>
              <a:t>Wenn Hildegard heute leben würde, würden viele von uns wahrscheinlich in ihren Klostergarten kommen – um ihre bodenständigen, einfachen Ratschläge zu holen und gleichzeitig zu lernen, wie man Kräuter und Pflanzen so anbaut und nutzt, dass sie sowohl der Natur als auch uns guttun.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500" b="1">
                <a:solidFill>
                  <a:srgbClr val="4A463F"/>
                </a:solidFill>
                <a:latin typeface="Calibri"/>
              </a:rPr>
              <a:t>Ihre Weisheit ist praktisch, klar und ohne komplizierte Regeln. Genau das macht sie bis heute so wertvoll.</a:t>
            </a:r>
          </a:p>
        </p:txBody>
      </p:sp>
      <p:pic>
        <p:nvPicPr>
          <p:cNvPr id="11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188720"/>
            <a:ext cx="32004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Blutgruppe und Mond – mögliche Einflüsse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417320"/>
            <a:ext cx="4572000" cy="228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650"/>
              </a:spcAft>
              <a:buChar char="•"/>
            </a:pPr>
            <a:r>
              <a:rPr lang="de-DE" sz="1300">
                <a:solidFill>
                  <a:srgbClr val="4A463F"/>
                </a:solidFill>
                <a:latin typeface="Calibri"/>
              </a:rPr>
              <a:t>Blutgruppe: Manche Menschen vertragen bestimmte Lebensmittel besser als andere (z. B. mehr tierisches Eiweiß oder mehr pflanzlich).</a:t>
            </a:r>
          </a:p>
          <a:p>
            <a:pPr marL="342900" indent="-342900" algn="l">
              <a:spcAft>
                <a:spcPts val="650"/>
              </a:spcAft>
              <a:buChar char="•"/>
            </a:pPr>
            <a:r>
              <a:rPr lang="de-DE" sz="1300">
                <a:solidFill>
                  <a:srgbClr val="4A463F"/>
                </a:solidFill>
                <a:latin typeface="Calibri"/>
              </a:rPr>
              <a:t>Mond: Der Mondzyklus kann Appetit, Verträglichkeit und Energie beeinflussen.</a:t>
            </a:r>
          </a:p>
          <a:p>
            <a:pPr marL="342900" indent="-342900" algn="l">
              <a:spcAft>
                <a:spcPts val="650"/>
              </a:spcAft>
              <a:buChar char="•"/>
            </a:pPr>
            <a:r>
              <a:rPr lang="de-DE" sz="1300">
                <a:solidFill>
                  <a:srgbClr val="4A463F"/>
                </a:solidFill>
                <a:latin typeface="Calibri"/>
              </a:rPr>
              <a:t>Alpha-Typ: Reagiert stärker auf zunehmenden Mond.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300">
                <a:solidFill>
                  <a:srgbClr val="4A463F"/>
                </a:solidFill>
                <a:latin typeface="Calibri"/>
              </a:rPr>
              <a:t>Omega-Typ: Reagiert stärker auf abnehmenden Mond.</a:t>
            </a:r>
          </a:p>
        </p:txBody>
      </p:sp>
      <p:pic>
        <p:nvPicPr>
          <p:cNvPr id="20" name="Symbo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0" y="1417320"/>
            <a:ext cx="3385800" cy="731520"/>
          </a:xfrm>
          <a:prstGeom prst="roundRect">
            <a:avLst/>
          </a:prstGeom>
        </p:spPr>
      </p:pic>
      <p:sp>
        <p:nvSpPr>
          <p:cNvPr id="15" name="Selbst-Check Box"/>
          <p:cNvSpPr/>
          <p:nvPr/>
        </p:nvSpPr>
        <p:spPr>
          <a:xfrm>
            <a:off x="5303520" y="2240280"/>
            <a:ext cx="3385800" cy="2286000"/>
          </a:xfrm>
          <a:prstGeom prst="roundRect">
            <a:avLst>
              <a:gd name="adj" fmla="val 8000"/>
            </a:avLst>
          </a:prstGeom>
          <a:solidFill>
            <a:srgbClr val="FAFCF9"/>
          </a:solidFill>
          <a:ln w="15875">
            <a:solidFill>
              <a:srgbClr val="D8E8D8"/>
            </a:solidFill>
          </a:ln>
        </p:spPr>
        <p:txBody>
          <a:bodyPr wrap="square" lIns="137160" tIns="114300" rIns="137160" bIns="114300" anchor="t">
            <a:norm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de-DE" sz="1350" b="1">
                <a:solidFill>
                  <a:srgbClr val="2F5D3F"/>
                </a:solidFill>
                <a:latin typeface="Calibri"/>
              </a:rPr>
              <a:t>Kurzer Selbst-Check für uns:</a:t>
            </a:r>
          </a:p>
          <a:p>
            <a:pPr marL="228600" indent="-228600" algn="l">
              <a:spcAft>
                <a:spcPts val="340"/>
              </a:spcAft>
              <a:buChar char="•"/>
            </a:pPr>
            <a:r>
              <a:rPr lang="de-DE" sz="1150">
                <a:solidFill>
                  <a:srgbClr val="4A463F"/>
                </a:solidFill>
                <a:latin typeface="Calibri"/>
              </a:rPr>
              <a:t>Spürst du manchmal, dass dein Appetit oder deine Verträglichkeit sich im Laufe eines Monats verändert?</a:t>
            </a:r>
          </a:p>
          <a:p>
            <a:pPr marL="228600" indent="-228600" algn="l">
              <a:spcAft>
                <a:spcPts val="340"/>
              </a:spcAft>
              <a:buChar char="•"/>
            </a:pPr>
            <a:r>
              <a:rPr lang="de-DE" sz="1150">
                <a:solidFill>
                  <a:srgbClr val="4A463F"/>
                </a:solidFill>
                <a:latin typeface="Calibri"/>
              </a:rPr>
              <a:t>Brauchst du morgens eher etwas im Magen, um gut in den Tag zu kommen – oder drehst du dich eher weg, wenn du früh etwas essen sollst?</a:t>
            </a:r>
          </a:p>
          <a:p>
            <a:pPr marL="228600" indent="-228600" algn="l">
              <a:spcAft>
                <a:spcPts val="0"/>
              </a:spcAft>
              <a:buChar char="•"/>
            </a:pPr>
            <a:r>
              <a:rPr lang="de-DE" sz="1150">
                <a:solidFill>
                  <a:srgbClr val="4A463F"/>
                </a:solidFill>
                <a:latin typeface="Calibri"/>
              </a:rPr>
              <a:t>Fühlst du dich zu manchen Zeiten im Monat energiegeladener oder eher erschöpfter?</a:t>
            </a:r>
          </a:p>
        </p:txBody>
      </p:sp>
      <p:sp>
        <p:nvSpPr>
          <p:cNvPr id="10" name="Hinweis Box"/>
          <p:cNvSpPr/>
          <p:nvPr/>
        </p:nvSpPr>
        <p:spPr>
          <a:xfrm>
            <a:off x="457200" y="3785880"/>
            <a:ext cx="4572000" cy="822960"/>
          </a:xfrm>
          <a:prstGeom prst="roundRect">
            <a:avLst>
              <a:gd name="adj" fmla="val 8000"/>
            </a:avLst>
          </a:prstGeom>
          <a:solidFill>
            <a:srgbClr val="F7F0F2"/>
          </a:solidFill>
          <a:ln w="12700">
            <a:solidFill>
              <a:srgbClr val="9C6B7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algn="l">
              <a:buNone/>
            </a:pPr>
            <a:r>
              <a:rPr lang="de-DE" sz="1200" b="1">
                <a:solidFill>
                  <a:srgbClr val="9C6B7A"/>
                </a:solidFill>
                <a:latin typeface="Calibri"/>
              </a:rPr>
              <a:t>Wichtig: </a:t>
            </a:r>
            <a:r>
              <a:rPr lang="de-DE" sz="1200">
                <a:solidFill>
                  <a:srgbClr val="9C6B7A"/>
                </a:solidFill>
                <a:latin typeface="Calibri"/>
              </a:rPr>
              <a:t>Das sind Orientierungshilfen – nicht starre Regeln. Schau, was bei dir passt.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Die vier Blutgruppen im überblick</a:t>
            </a:r>
          </a:p>
        </p:txBody>
      </p:sp>
      <p:sp>
        <p:nvSpPr>
          <p:cNvPr id="3" name="Linie"/>
          <p:cNvSpPr/>
          <p:nvPr/>
        </p:nvSpPr>
        <p:spPr>
          <a:xfrm>
            <a:off x="5029200" y="109728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5029200" y="1188720"/>
            <a:ext cx="3657600" cy="251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650">
                <a:solidFill>
                  <a:srgbClr val="4A463F"/>
                </a:solidFill>
                <a:latin typeface="Calibri"/>
              </a:rPr>
              <a:t>0 – Der Jäger</a:t>
            </a:r>
          </a:p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650">
                <a:solidFill>
                  <a:srgbClr val="4A463F"/>
                </a:solidFill>
                <a:latin typeface="Calibri"/>
              </a:rPr>
              <a:t>A – Der Landwirt</a:t>
            </a:r>
          </a:p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650">
                <a:solidFill>
                  <a:srgbClr val="4A463F"/>
                </a:solidFill>
                <a:latin typeface="Calibri"/>
              </a:rPr>
              <a:t>B – Der Nomade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650">
                <a:solidFill>
                  <a:srgbClr val="4A463F"/>
                </a:solidFill>
                <a:latin typeface="Calibri"/>
              </a:rPr>
              <a:t>AB – Der Rätselhafte</a:t>
            </a:r>
          </a:p>
        </p:txBody>
      </p:sp>
      <p:sp>
        <p:nvSpPr>
          <p:cNvPr id="10" name="Hinweis Box"/>
          <p:cNvSpPr/>
          <p:nvPr/>
        </p:nvSpPr>
        <p:spPr>
          <a:xfrm>
            <a:off x="5029200" y="3840480"/>
            <a:ext cx="3657600" cy="640080"/>
          </a:xfrm>
          <a:prstGeom prst="roundRect">
            <a:avLst>
              <a:gd name="adj" fmla="val 8000"/>
            </a:avLst>
          </a:prstGeom>
          <a:solidFill>
            <a:srgbClr val="F7F0F2"/>
          </a:solidFill>
          <a:ln>
            <a:solidFill>
              <a:srgbClr val="9C6B7A"/>
            </a:solidFill>
          </a:ln>
        </p:spPr>
        <p:txBody>
          <a:bodyPr wrap="square" lIns="91440" tIns="45720" rIns="91440" bIns="45720" anchor="ctr"/>
          <a:lstStyle/>
          <a:p>
            <a:pPr algn="l">
              <a:spcAft>
                <a:spcPts val="0"/>
              </a:spcAft>
              <a:buNone/>
            </a:pPr>
            <a:r>
              <a:rPr lang="de-DE" sz="1400" i="1">
                <a:solidFill>
                  <a:srgbClr val="9C6B7A"/>
                </a:solidFill>
                <a:latin typeface="Calibri"/>
              </a:rPr>
              <a:t>Diese Einteilung gibt Hinweise darauf, welche Nahrungsmittel der Körper historisch besser verarbeiten kann.</a:t>
            </a:r>
          </a:p>
        </p:txBody>
      </p:sp>
      <p:pic>
        <p:nvPicPr>
          <p:cNvPr id="20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4389120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Alpha- und Omega-Typ (Mond-Einfluss)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417320"/>
            <a:ext cx="4754880" cy="320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700"/>
              </a:spcAft>
              <a:buChar char="•"/>
            </a:pPr>
            <a:r>
              <a:rPr lang="de-DE" sz="1400">
                <a:solidFill>
                  <a:srgbClr val="4A463F"/>
                </a:solidFill>
                <a:latin typeface="Calibri"/>
              </a:rPr>
              <a:t>Die Begriffe Alpha und Omega stammen aus dem Ernährungskonzept nach Johanna Paungger und Thomas Poppe in Verbindung mit dem Mondkalender.</a:t>
            </a:r>
          </a:p>
          <a:p>
            <a:pPr marL="342900" indent="-342900" algn="l">
              <a:spcAft>
                <a:spcPts val="700"/>
              </a:spcAft>
              <a:buChar char="•"/>
            </a:pPr>
            <a:r>
              <a:rPr lang="de-DE" sz="1400">
                <a:solidFill>
                  <a:srgbClr val="4A463F"/>
                </a:solidFill>
                <a:latin typeface="Calibri"/>
              </a:rPr>
              <a:t>Alpha-Typ: Bevorzugt tierische Fette und herzhafte Speisen. Sehr aktiver Stoffwechsel, trinkt viel, verträgt Weißmehl und Zucker meist besser. Reagiert stärker auf zunehmenden Mond.</a:t>
            </a:r>
          </a:p>
          <a:p>
            <a:pPr marL="342900" indent="-342900" algn="l">
              <a:spcAft>
                <a:spcPts val="700"/>
              </a:spcAft>
              <a:buChar char="•"/>
            </a:pPr>
            <a:r>
              <a:rPr lang="de-DE" sz="1400">
                <a:solidFill>
                  <a:srgbClr val="4A463F"/>
                </a:solidFill>
                <a:latin typeface="Calibri"/>
              </a:rPr>
              <a:t>Omega-Typ: Fühlt sich mit pflanzlichen ölen wohl, hat wenig Durst. Hauptnahrung oft Vollkorngetreide. Kann schwerer auf Süßes verzichten. Reagiert stärker auf abnehmenden Mond.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400">
                <a:solidFill>
                  <a:srgbClr val="4A463F"/>
                </a:solidFill>
                <a:latin typeface="Calibri"/>
              </a:rPr>
              <a:t>Wichtig: Beides sind Orientierungshilfen. Probiere aus, was bei dir persönlich passt.</a:t>
            </a:r>
          </a:p>
        </p:txBody>
      </p:sp>
      <p:pic>
        <p:nvPicPr>
          <p:cNvPr id="20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417320"/>
            <a:ext cx="32004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600" b="1">
                <a:solidFill>
                  <a:srgbClr val="2F5D3F"/>
                </a:solidFill>
                <a:latin typeface="Calibri"/>
              </a:rPr>
              <a:t>Mein persönliches Beispiel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00584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188720"/>
            <a:ext cx="4754880" cy="3657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1000"/>
              </a:spcAft>
              <a:buNone/>
            </a:pPr>
            <a:r>
              <a:rPr lang="de-DE" sz="1500" b="1">
                <a:solidFill>
                  <a:srgbClr val="4A463F"/>
                </a:solidFill>
                <a:latin typeface="Calibri"/>
              </a:rPr>
              <a:t>Ich bin Blutgruppe A und Alpha-dominant mit Omega-Anteilen. Ich brauche viel Erde als Hauptelement, muss aber auch mein Luftelement mit leichter Kost versorgen.</a:t>
            </a:r>
          </a:p>
          <a:p>
            <a:pPr algn="l">
              <a:spcAft>
                <a:spcPts val="1000"/>
              </a:spcAft>
              <a:buNone/>
            </a:pPr>
            <a:r>
              <a:rPr lang="de-DE" sz="1500">
                <a:solidFill>
                  <a:srgbClr val="4A463F"/>
                </a:solidFill>
                <a:latin typeface="Calibri"/>
              </a:rPr>
              <a:t>Für mich ist Habermus eine gute bodenständige Basis am Morgen. Kartoffeln, Suppen, Dinkelflocken, Leinsamen, Ghiassamen und rote Linsen vertrage ich sehr gut.</a:t>
            </a:r>
          </a:p>
          <a:p>
            <a:pPr algn="l">
              <a:spcAft>
                <a:spcPts val="1000"/>
              </a:spcAft>
              <a:buNone/>
            </a:pPr>
            <a:r>
              <a:rPr lang="de-DE" sz="1500">
                <a:solidFill>
                  <a:srgbClr val="4A463F"/>
                </a:solidFill>
                <a:latin typeface="Calibri"/>
              </a:rPr>
              <a:t>Obst und Gemüse (z. B. Gurke, Zucchini, Apfel, Birne) sind wichtig. Salat wähle ich bewusst aus, weil vieles Bauchschmerzen und Krämpfe auslößt.</a:t>
            </a:r>
          </a:p>
          <a:p>
            <a:pPr algn="l">
              <a:spcAft>
                <a:spcPts val="0"/>
              </a:spcAft>
              <a:buNone/>
            </a:pPr>
            <a:r>
              <a:rPr lang="de-DE" sz="1500">
                <a:solidFill>
                  <a:srgbClr val="4A463F"/>
                </a:solidFill>
                <a:latin typeface="Calibri"/>
              </a:rPr>
              <a:t>Nudeln gehen nur bedingt, Reis fast gar nicht. Tierisches Eiweiß (Fisch, Geflügel) in leichter Form gehört auch dazu. Das ist mein individueller Mix – eine Kombination aus Blutgruppe und Mondtyp.</a:t>
            </a:r>
          </a:p>
        </p:txBody>
      </p:sp>
      <p:pic>
        <p:nvPicPr>
          <p:cNvPr id="11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188720"/>
            <a:ext cx="32004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600" b="1">
                <a:solidFill>
                  <a:srgbClr val="2F5D3F"/>
                </a:solidFill>
                <a:latin typeface="Calibri"/>
              </a:rPr>
              <a:t>Wie wirkt richtiges Essen im Körper?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00584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188720"/>
            <a:ext cx="475488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550">
                <a:solidFill>
                  <a:srgbClr val="4A463F"/>
                </a:solidFill>
                <a:latin typeface="Calibri"/>
              </a:rPr>
              <a:t>Haut: Weniger Entzündungen → klarer &amp; gesünder</a:t>
            </a:r>
          </a:p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550">
                <a:solidFill>
                  <a:srgbClr val="4A463F"/>
                </a:solidFill>
                <a:latin typeface="Calibri"/>
              </a:rPr>
              <a:t>Gewicht: Natürliche Regulation ohne strenge Diäten</a:t>
            </a:r>
          </a:p>
          <a:p>
            <a:pPr marL="342900" indent="-342900" algn="l">
              <a:spcAft>
                <a:spcPts val="1000"/>
              </a:spcAft>
              <a:buChar char="•"/>
            </a:pPr>
            <a:r>
              <a:rPr lang="de-DE" sz="1550">
                <a:solidFill>
                  <a:srgbClr val="4A463F"/>
                </a:solidFill>
                <a:latin typeface="Calibri"/>
              </a:rPr>
              <a:t>Energie: Stabile Energie den ganzen Tag – keine kurzen „Kicks“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550">
                <a:solidFill>
                  <a:srgbClr val="4A463F"/>
                </a:solidFill>
                <a:latin typeface="Calibri"/>
              </a:rPr>
              <a:t>Kopf: Weniger Beschwerden, stabilere Stimmung</a:t>
            </a:r>
          </a:p>
        </p:txBody>
      </p:sp>
      <p:sp>
        <p:nvSpPr>
          <p:cNvPr id="10" name="Text"/>
          <p:cNvSpPr/>
          <p:nvPr/>
        </p:nvSpPr>
        <p:spPr>
          <a:xfrm>
            <a:off x="457200" y="4114800"/>
            <a:ext cx="4754880" cy="73152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algn="l">
              <a:spcAft>
                <a:spcPts val="1600"/>
              </a:spcAft>
              <a:buNone/>
            </a:pPr>
            <a:r>
              <a:rPr lang="de-DE" sz="1600" i="1">
                <a:solidFill>
                  <a:srgbClr val="2F5D3F"/>
                </a:solidFill>
                <a:latin typeface="Calibri"/>
              </a:rPr>
              <a:t>Fazit: Wenn der Körper die Nahrung wirklich aufnehmen kann, profitiert der ganze Mensch.</a:t>
            </a:r>
          </a:p>
        </p:txBody>
      </p:sp>
      <p:sp>
        <p:nvSpPr>
          <p:cNvPr id="20" name="Panel"/>
          <p:cNvSpPr/>
          <p:nvPr/>
        </p:nvSpPr>
        <p:spPr>
          <a:xfrm>
            <a:off x="5486400" y="1188720"/>
            <a:ext cx="32004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8E2D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Card Haut"/>
          <p:cNvSpPr/>
          <p:nvPr/>
        </p:nvSpPr>
        <p:spPr>
          <a:xfrm>
            <a:off x="5623560" y="1280160"/>
            <a:ext cx="1371600" cy="1463040"/>
          </a:xfrm>
          <a:prstGeom prst="roundRect">
            <a:avLst>
              <a:gd name="adj" fmla="val 10000"/>
            </a:avLst>
          </a:prstGeom>
          <a:solidFill>
            <a:srgbClr val="F0D8DC"/>
          </a:solidFill>
          <a:ln>
            <a:noFill/>
          </a:ln>
        </p:spPr>
        <p:txBody>
          <a:bodyPr anchor="ctr"/>
          <a:lstStyle/>
          <a:p>
            <a:pPr algn="ctr">
              <a:buNone/>
            </a:pPr>
            <a:r>
              <a:rPr lang="de-DE" sz="2800" b="1">
                <a:solidFill>
                  <a:srgbClr val="9C6B7A"/>
                </a:solidFill>
                <a:latin typeface="Calibri"/>
              </a:rPr>
              <a:t>Haut</a:t>
            </a:r>
          </a:p>
          <a:p>
            <a:pPr algn="ctr">
              <a:buNone/>
            </a:pPr>
            <a:r>
              <a:rPr lang="de-DE" sz="1200">
                <a:solidFill>
                  <a:srgbClr val="6B6258"/>
                </a:solidFill>
                <a:latin typeface="Calibri"/>
              </a:rPr>
              <a:t>klarer &amp; gesünder</a:t>
            </a:r>
          </a:p>
        </p:txBody>
      </p:sp>
      <p:sp>
        <p:nvSpPr>
          <p:cNvPr id="22" name="Card Gewicht"/>
          <p:cNvSpPr/>
          <p:nvPr/>
        </p:nvSpPr>
        <p:spPr>
          <a:xfrm>
            <a:off x="7137408" y="1280160"/>
            <a:ext cx="1371600" cy="1463040"/>
          </a:xfrm>
          <a:prstGeom prst="roundRect">
            <a:avLst>
              <a:gd name="adj" fmla="val 10000"/>
            </a:avLst>
          </a:prstGeom>
          <a:solidFill>
            <a:srgbClr val="C8DCC8"/>
          </a:solidFill>
          <a:ln>
            <a:noFill/>
          </a:ln>
        </p:spPr>
        <p:txBody>
          <a:bodyPr wrap="none" anchor="ctr"/>
          <a:lstStyle/>
          <a:p>
            <a:pPr algn="ctr">
              <a:buNone/>
            </a:pPr>
            <a:r>
              <a:rPr lang="de-DE" sz="2200" b="1">
                <a:solidFill>
                  <a:srgbClr val="2F5D3F"/>
                </a:solidFill>
                <a:latin typeface="Calibri"/>
              </a:rPr>
              <a:t>Gewicht</a:t>
            </a:r>
          </a:p>
          <a:p>
            <a:pPr algn="ctr">
              <a:buNone/>
            </a:pPr>
            <a:r>
              <a:rPr lang="de-DE" sz="1200">
                <a:solidFill>
                  <a:srgbClr val="2F5D3F"/>
                </a:solidFill>
                <a:latin typeface="Calibri"/>
              </a:rPr>
              <a:t>natürliche Regulation</a:t>
            </a:r>
          </a:p>
        </p:txBody>
      </p:sp>
      <p:sp>
        <p:nvSpPr>
          <p:cNvPr id="23" name="Card Energie"/>
          <p:cNvSpPr/>
          <p:nvPr/>
        </p:nvSpPr>
        <p:spPr>
          <a:xfrm>
            <a:off x="5623560" y="2834640"/>
            <a:ext cx="1371600" cy="1463040"/>
          </a:xfrm>
          <a:prstGeom prst="roundRect">
            <a:avLst>
              <a:gd name="adj" fmla="val 10000"/>
            </a:avLst>
          </a:prstGeom>
          <a:solidFill>
            <a:srgbClr val="F5E6C8"/>
          </a:solidFill>
          <a:ln>
            <a:noFill/>
          </a:ln>
        </p:spPr>
        <p:txBody>
          <a:bodyPr wrap="none" anchor="ctr"/>
          <a:lstStyle/>
          <a:p>
            <a:pPr algn="ctr">
              <a:buNone/>
            </a:pPr>
            <a:r>
              <a:rPr lang="de-DE" sz="2200" b="1">
                <a:solidFill>
                  <a:srgbClr val="8A6B3D"/>
                </a:solidFill>
                <a:latin typeface="Calibri"/>
              </a:rPr>
              <a:t>Energie</a:t>
            </a:r>
          </a:p>
          <a:p>
            <a:pPr algn="ctr">
              <a:buNone/>
            </a:pPr>
            <a:r>
              <a:rPr lang="de-DE" sz="1200">
                <a:solidFill>
                  <a:srgbClr val="6B6258"/>
                </a:solidFill>
                <a:latin typeface="Calibri"/>
              </a:rPr>
              <a:t>stabil den ganzen Tag</a:t>
            </a:r>
          </a:p>
        </p:txBody>
      </p:sp>
      <p:sp>
        <p:nvSpPr>
          <p:cNvPr id="24" name="Card Kopf"/>
          <p:cNvSpPr/>
          <p:nvPr/>
        </p:nvSpPr>
        <p:spPr>
          <a:xfrm>
            <a:off x="7137408" y="2834640"/>
            <a:ext cx="1371600" cy="1463040"/>
          </a:xfrm>
          <a:prstGeom prst="roundRect">
            <a:avLst>
              <a:gd name="adj" fmla="val 10000"/>
            </a:avLst>
          </a:prstGeom>
          <a:solidFill>
            <a:srgbClr val="D4DCE8"/>
          </a:solidFill>
          <a:ln>
            <a:noFill/>
          </a:ln>
        </p:spPr>
        <p:txBody>
          <a:bodyPr anchor="ctr"/>
          <a:lstStyle/>
          <a:p>
            <a:pPr algn="ctr">
              <a:buNone/>
            </a:pPr>
            <a:r>
              <a:rPr lang="de-DE" sz="2400" b="1">
                <a:solidFill>
                  <a:srgbClr val="3D4A5C"/>
                </a:solidFill>
                <a:latin typeface="Calibri"/>
              </a:rPr>
              <a:t>Kopf</a:t>
            </a:r>
          </a:p>
          <a:p>
            <a:pPr algn="ctr">
              <a:buNone/>
            </a:pPr>
            <a:r>
              <a:rPr lang="de-DE" sz="1200">
                <a:solidFill>
                  <a:srgbClr val="3D4A5C"/>
                </a:solidFill>
                <a:latin typeface="Calibri"/>
              </a:rPr>
              <a:t>weniger Beschwerden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1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400" b="1">
                <a:solidFill>
                  <a:srgbClr val="2F5D3F"/>
                </a:solidFill>
                <a:latin typeface="Calibri"/>
              </a:rPr>
              <a:t>Unterstützende Kräuter &amp; ihre Wirkungen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188720"/>
            <a:ext cx="22860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Panel"/>
          <p:cNvSpPr/>
          <p:nvPr/>
        </p:nvSpPr>
        <p:spPr>
          <a:xfrm>
            <a:off x="457200" y="1371600"/>
            <a:ext cx="475488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E8E2D8"/>
            </a:solidFill>
          </a:ln>
          <a:effectLst>
            <a:outerShdw blurRad="508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Card Entgift"/>
          <p:cNvSpPr/>
          <p:nvPr/>
        </p:nvSpPr>
        <p:spPr>
          <a:xfrm>
            <a:off x="640080" y="1508760"/>
            <a:ext cx="4297680" cy="640080"/>
          </a:xfrm>
          <a:prstGeom prst="roundRect">
            <a:avLst>
              <a:gd name="adj" fmla="val 12000"/>
            </a:avLst>
          </a:prstGeom>
          <a:solidFill>
            <a:srgbClr val="D4E8D4"/>
          </a:solidFill>
          <a:ln w="12700">
            <a:solidFill>
              <a:srgbClr val="A8C4A8"/>
            </a:solidFill>
          </a:ln>
        </p:spPr>
        <p:txBody>
          <a:bodyPr wrap="square" lIns="137160" tIns="137160" rIns="137160" bIns="137160" anchor="ctr"/>
          <a:lstStyle/>
          <a:p>
            <a:pPr algn="ctr">
              <a:buNone/>
            </a:pPr>
            <a:r>
              <a:rPr lang="de-DE" sz="2200" b="1">
                <a:solidFill>
                  <a:srgbClr val="2F5D3F"/>
                </a:solidFill>
                <a:latin typeface="Calibri"/>
              </a:rPr>
              <a:t>Entgiftend</a:t>
            </a:r>
          </a:p>
          <a:p>
            <a:pPr algn="ctr">
              <a:spcBef>
                <a:spcPts val="600"/>
              </a:spcBef>
              <a:buNone/>
            </a:pPr>
            <a:r>
              <a:rPr lang="de-DE" sz="1400">
                <a:solidFill>
                  <a:srgbClr val="3D5C45"/>
                </a:solidFill>
                <a:latin typeface="Calibri"/>
              </a:rPr>
              <a:t>Löwenzahn</a:t>
            </a:r>
          </a:p>
        </p:txBody>
      </p:sp>
      <p:sp>
        <p:nvSpPr>
          <p:cNvPr id="22" name="Card Metall"/>
          <p:cNvSpPr/>
          <p:nvPr/>
        </p:nvSpPr>
        <p:spPr>
          <a:xfrm>
            <a:off x="640080" y="2235200"/>
            <a:ext cx="4297680" cy="640080"/>
          </a:xfrm>
          <a:prstGeom prst="roundRect">
            <a:avLst>
              <a:gd name="adj" fmla="val 12000"/>
            </a:avLst>
          </a:prstGeom>
          <a:solidFill>
            <a:srgbClr val="FAF0D8"/>
          </a:solidFill>
          <a:ln w="12700">
            <a:solidFill>
              <a:srgbClr val="E0D0A8"/>
            </a:solidFill>
          </a:ln>
        </p:spPr>
        <p:txBody>
          <a:bodyPr wrap="square" lIns="137160" tIns="137160" rIns="137160" bIns="137160" anchor="ctr"/>
          <a:lstStyle/>
          <a:p>
            <a:pPr algn="ctr">
              <a:buNone/>
            </a:pPr>
            <a:r>
              <a:rPr lang="de-DE" sz="2200" b="1">
                <a:solidFill>
                  <a:srgbClr val="8A6B3D"/>
                </a:solidFill>
                <a:latin typeface="Calibri"/>
              </a:rPr>
              <a:t>Schwermetalle</a:t>
            </a:r>
          </a:p>
          <a:p>
            <a:pPr algn="ctr">
              <a:spcBef>
                <a:spcPts val="600"/>
              </a:spcBef>
              <a:buNone/>
            </a:pPr>
            <a:r>
              <a:rPr lang="de-DE" sz="1400">
                <a:solidFill>
                  <a:srgbClr val="6B6258"/>
                </a:solidFill>
                <a:latin typeface="Calibri"/>
              </a:rPr>
              <a:t>Koriander · Kurkuma · Brennessel</a:t>
            </a:r>
          </a:p>
        </p:txBody>
      </p:sp>
      <p:sp>
        <p:nvSpPr>
          <p:cNvPr id="23" name="Card Parasit"/>
          <p:cNvSpPr/>
          <p:nvPr/>
        </p:nvSpPr>
        <p:spPr>
          <a:xfrm>
            <a:off x="640080" y="2961640"/>
            <a:ext cx="4297680" cy="640080"/>
          </a:xfrm>
          <a:prstGeom prst="roundRect">
            <a:avLst>
              <a:gd name="adj" fmla="val 12000"/>
            </a:avLst>
          </a:prstGeom>
          <a:solidFill>
            <a:srgbClr val="F5E0E4"/>
          </a:solidFill>
          <a:ln w="12700">
            <a:solidFill>
              <a:srgbClr val="D8B8C0"/>
            </a:solidFill>
          </a:ln>
        </p:spPr>
        <p:txBody>
          <a:bodyPr wrap="square" lIns="137160" tIns="137160" rIns="137160" bIns="137160" anchor="ctr"/>
          <a:lstStyle/>
          <a:p>
            <a:pPr algn="ctr">
              <a:buNone/>
            </a:pPr>
            <a:r>
              <a:rPr lang="de-DE" sz="2000" b="1">
                <a:solidFill>
                  <a:srgbClr val="9C6B7A"/>
                </a:solidFill>
                <a:latin typeface="Calibri"/>
              </a:rPr>
              <a:t>Anti-parasitär</a:t>
            </a:r>
          </a:p>
          <a:p>
            <a:pPr algn="ctr">
              <a:spcBef>
                <a:spcPts val="600"/>
              </a:spcBef>
              <a:buNone/>
            </a:pPr>
            <a:r>
              <a:rPr lang="de-DE" sz="1400">
                <a:solidFill>
                  <a:srgbClr val="6B6258"/>
                </a:solidFill>
                <a:latin typeface="Calibri"/>
              </a:rPr>
              <a:t>Nelke · Wermut · Sellerie · Lorbeer</a:t>
            </a:r>
          </a:p>
        </p:txBody>
      </p:sp>
      <p:sp>
        <p:nvSpPr>
          <p:cNvPr id="10" name="Hinweis Box"/>
          <p:cNvSpPr/>
          <p:nvPr/>
        </p:nvSpPr>
        <p:spPr>
          <a:xfrm>
            <a:off x="457200" y="4114800"/>
            <a:ext cx="4754880" cy="640080"/>
          </a:xfrm>
          <a:prstGeom prst="roundRect">
            <a:avLst>
              <a:gd name="adj" fmla="val 10000"/>
            </a:avLst>
          </a:prstGeom>
          <a:solidFill>
            <a:srgbClr val="F7F0F2"/>
          </a:solidFill>
          <a:ln w="19050">
            <a:solidFill>
              <a:srgbClr val="9C6B7A"/>
            </a:solidFill>
          </a:ln>
        </p:spPr>
        <p:txBody>
          <a:bodyPr wrap="square" lIns="137160" tIns="68580" rIns="137160" bIns="68580" anchor="ctr"/>
          <a:lstStyle/>
          <a:p>
            <a:pPr algn="ctr">
              <a:buNone/>
            </a:pPr>
            <a:r>
              <a:rPr lang="de-DE" sz="1400" b="1">
                <a:solidFill>
                  <a:srgbClr val="9C6B7A"/>
                </a:solidFill>
                <a:latin typeface="Calibri"/>
              </a:rPr>
              <a:t>Wichtig: </a:t>
            </a:r>
            <a:r>
              <a:rPr lang="de-DE" sz="1400" i="1">
                <a:solidFill>
                  <a:srgbClr val="9C6B7A"/>
                </a:solidFill>
                <a:latin typeface="Calibri"/>
              </a:rPr>
              <a:t>Was für den einen gut ist, kann für den anderen völlig anders sein. Finde heraus, was für dich stimmt und sich richtig anfühlt.</a:t>
            </a:r>
          </a:p>
        </p:txBody>
      </p:sp>
      <p:pic>
        <p:nvPicPr>
          <p:cNvPr id="30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371600"/>
            <a:ext cx="3200400" cy="3429000"/>
          </a:xfrm>
          <a:prstGeom prst="rect">
            <a:avLst/>
          </a:prstGeom>
        </p:spPr>
      </p:pic>
      <p:pic>
        <p:nvPicPr>
          <p:cNvPr id="5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371600"/>
            <a:ext cx="32004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olie 1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/>
          <p:nvPr/>
        </p:nvSpPr>
        <p:spPr>
          <a:xfrm>
            <a:off x="457200" y="27432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de-DE" sz="3200" b="1">
                <a:solidFill>
                  <a:srgbClr val="2F5D3F"/>
                </a:solidFill>
                <a:latin typeface="Calibri"/>
              </a:rPr>
              <a:t>Zusammenfassung &amp; Motivation</a:t>
            </a:r>
          </a:p>
        </p:txBody>
      </p:sp>
      <p:sp>
        <p:nvSpPr>
          <p:cNvPr id="3" name="Linie"/>
          <p:cNvSpPr/>
          <p:nvPr/>
        </p:nvSpPr>
        <p:spPr>
          <a:xfrm>
            <a:off x="457200" y="1280160"/>
            <a:ext cx="1828800" cy="28575"/>
          </a:xfrm>
          <a:prstGeom prst="rect">
            <a:avLst/>
          </a:prstGeom>
          <a:solidFill>
            <a:srgbClr val="9C6B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Inhalt"/>
          <p:cNvSpPr/>
          <p:nvPr/>
        </p:nvSpPr>
        <p:spPr>
          <a:xfrm>
            <a:off x="457200" y="1417320"/>
            <a:ext cx="4754880" cy="2788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342900" indent="-342900" algn="l">
              <a:spcAft>
                <a:spcPts val="1600"/>
              </a:spcAft>
              <a:buChar char="•"/>
            </a:pPr>
            <a:r>
              <a:rPr lang="de-DE" sz="1600">
                <a:solidFill>
                  <a:srgbClr val="4A463F"/>
                </a:solidFill>
                <a:latin typeface="Calibri"/>
              </a:rPr>
              <a:t>Ernährung ist individuell – es gibt keine eine „richtige“ für alle.</a:t>
            </a:r>
          </a:p>
          <a:p>
            <a:pPr marL="342900" indent="-342900" algn="l">
              <a:spcAft>
                <a:spcPts val="1600"/>
              </a:spcAft>
              <a:buChar char="•"/>
            </a:pPr>
            <a:r>
              <a:rPr lang="de-DE" sz="1600">
                <a:solidFill>
                  <a:srgbClr val="4A463F"/>
                </a:solidFill>
                <a:latin typeface="Calibri"/>
              </a:rPr>
              <a:t>Höre auf deinen Körper: Was sagt dein Bauch? Wo fühlst du dich wohl?</a:t>
            </a:r>
          </a:p>
          <a:p>
            <a:pPr marL="342900" indent="-342900" algn="l">
              <a:spcAft>
                <a:spcPts val="0"/>
              </a:spcAft>
              <a:buChar char="•"/>
            </a:pPr>
            <a:r>
              <a:rPr lang="de-DE" sz="1600">
                <a:solidFill>
                  <a:srgbClr val="4A463F"/>
                </a:solidFill>
                <a:latin typeface="Calibri"/>
              </a:rPr>
              <a:t>Mit der richtigen Reinigung und Ernährung kannst du viel selbst regulieren und reparieren.</a:t>
            </a:r>
          </a:p>
        </p:txBody>
      </p:sp>
      <p:sp>
        <p:nvSpPr>
          <p:cNvPr id="10" name="Hinweis Box"/>
          <p:cNvSpPr/>
          <p:nvPr/>
        </p:nvSpPr>
        <p:spPr>
          <a:xfrm>
            <a:off x="457200" y="4389120"/>
            <a:ext cx="4754880" cy="640080"/>
          </a:xfrm>
          <a:prstGeom prst="roundRect">
            <a:avLst>
              <a:gd name="adj" fmla="val 8000"/>
            </a:avLst>
          </a:prstGeom>
          <a:solidFill>
            <a:srgbClr val="F7F0F2"/>
          </a:solidFill>
          <a:ln>
            <a:solidFill>
              <a:srgbClr val="9C6B7A"/>
            </a:solidFill>
          </a:ln>
        </p:spPr>
        <p:txBody>
          <a:bodyPr wrap="square" lIns="91440" tIns="45720" rIns="91440" bIns="45720" anchor="ctr"/>
          <a:lstStyle/>
          <a:p>
            <a:pPr algn="l">
              <a:spcAft>
                <a:spcPts val="0"/>
              </a:spcAft>
              <a:buNone/>
            </a:pPr>
            <a:r>
              <a:rPr lang="de-DE" sz="1400" i="1">
                <a:solidFill>
                  <a:srgbClr val="9C6B7A"/>
                </a:solidFill>
                <a:latin typeface="Calibri"/>
              </a:rPr>
              <a:t>Schöne Haut, stabile Energie, weniger Beschwerden – es lohnt sich.</a:t>
            </a:r>
          </a:p>
        </p:txBody>
      </p:sp>
      <p:pic>
        <p:nvPicPr>
          <p:cNvPr id="11" name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417320"/>
            <a:ext cx="3200400" cy="3429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1113</Words>
  <Application>Microsoft Office PowerPoint</Application>
  <PresentationFormat>Bildschirmpräsentation (16:9)</PresentationFormat>
  <Paragraphs>106</Paragraphs>
  <Slides>13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Ernährung und Energie - Workshop</dc:title>
  <dc:subject>PptxGenJS Presentation</dc:subject>
  <dc:creator>PptxGenJS</dc:creator>
  <cp:lastModifiedBy>resi gilles</cp:lastModifiedBy>
  <cp:revision>1</cp:revision>
  <dcterms:created xsi:type="dcterms:W3CDTF">2026-07-02T16:53:39Z</dcterms:created>
  <dcterms:modified xsi:type="dcterms:W3CDTF">2026-07-08T09:50:12Z</dcterms:modified>
</cp:coreProperties>
</file>