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resig\OneDrive\Desktop\Naturgeheimisse\naturgeheimnisse-website\seife-grundlagen\assets\seife-stillleben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89320" y="0"/>
            <a:ext cx="620237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3444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548640" y="1600200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Seifenherstellung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548640" y="2697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Grundlagen für zwei gemeinsame Tage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3246120"/>
            <a:ext cx="1005840" cy="27432"/>
          </a:xfrm>
          <a:prstGeom prst="rect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3520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29. + 30. September 2026  ·  16.15 Uhr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382219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oder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409651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1. Oktober 16.15 Uhr  ·  2. Oktober 13.15 Uhr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48640" y="46634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Pflegedienst Schöner Leben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Brunnenstraße 21 · Bad Breisig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48640" y="55321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Resi Gilles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  /  13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WARUM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Warum wir Seife selber machen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Seife aus dem Regal wäscht. Selbst gemachte Seife erzählt, woraus sie entstanden ist.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10312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Öle, die die Haut kennen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761488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670048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Kräuter und Düfte, die wir wählen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3328416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3236976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Ein Stück, das mit nach Hause kommt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3895344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803904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Keine Vorkenntnisse – nur Lust und Achtsamkeit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02920" y="457200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Eine Seife ist Pflege und Grenze zugleich: sie nimmt, was nicht bleiben soll – und lässt die Haut als sie selbst.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498080" y="777240"/>
            <a:ext cx="4160520" cy="5212080"/>
          </a:xfrm>
          <a:prstGeom prst="roundRect">
            <a:avLst>
              <a:gd name="adj" fmla="val 1758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5" name="Image 0" descr="C:\Users\resig\OneDrive\Desktop\Naturgeheimisse\naturgeheimnisse-website\seife-grundlagen\assets\seife-stillleben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98080" y="777240"/>
            <a:ext cx="4160520" cy="521208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2  /  13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ABLAUF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Unsere zwei Tage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5F1E9"/>
          </a:solidFill>
          <a:ln w="9525">
            <a:solidFill>
              <a:srgbClr val="E8E2D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309360" y="146304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5F1E9"/>
          </a:solidFill>
          <a:ln w="9525">
            <a:solidFill>
              <a:srgbClr val="E8E2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Tag 1  —  Herstellen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224028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Öle wärmen  ·  Lauge verstehen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rühren  ·  in die Form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537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Tag 2  —  Weiterverarbeiten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537960" y="224028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lösen  ·  schneiden  ·  schmücken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einwickeln  ·  mitnehmen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2920" y="4023360"/>
            <a:ext cx="5852160" cy="2194560"/>
          </a:xfrm>
          <a:prstGeom prst="roundRect">
            <a:avLst>
              <a:gd name="adj" fmla="val 3333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1" name="Image 0" descr="C:\Users\resig\OneDrive\Desktop\Naturgeheimisse\naturgeheimnisse-website\seife-grundlagen\assets\form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" y="4023360"/>
            <a:ext cx="5852160" cy="21945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583680" y="4160520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Dazwischen ruht die Seife. Was heute gebunden wird, darf über Nacht fest werden.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583680" y="53492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Zwei Tage gehören zusammen. Bitte beide Termine eines Paars einplanen.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3  /  13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GRUNDLAGE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Seife wirklich ist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Seife ist keine Mischung. Seife ist eine Verwandlung.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1920240"/>
            <a:ext cx="6858000" cy="1051560"/>
          </a:xfrm>
          <a:prstGeom prst="roundRect">
            <a:avLst>
              <a:gd name="adj" fmla="val 6957"/>
            </a:avLst>
          </a:prstGeom>
          <a:solidFill>
            <a:srgbClr val="1E2A3F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2084832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7F4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Fett  +  Lauge    →    Seife  +  Glycerin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02920" y="3200400"/>
            <a:ext cx="68580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Das nennt man Verseifung.</a:t>
            </a:r>
            <a:endParaRPr lang="en-US" sz="1600" dirty="0"/>
          </a:p>
          <a:p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Aus Öl wird etwas, das Wasser und Fett verbinden kann – deshalb wäscht Seife.</a:t>
            </a:r>
            <a:endParaRPr lang="en-US" sz="1600" dirty="0"/>
          </a:p>
          <a:p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Industrielle „Seife“ ist oft ein Waschtensid ohne diese Geschichte. Wir machen die alte, einfache Form: Naturseife.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80960" y="822960"/>
            <a:ext cx="3977640" cy="5349240"/>
          </a:xfrm>
          <a:prstGeom prst="roundRect">
            <a:avLst>
              <a:gd name="adj" fmla="val 1839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9" name="Image 0" descr="C:\Users\resig\OneDrive\Desktop\Naturgeheimisse\naturgeheimnisse-website\seife-grundlagen\assets\olivenoel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80960" y="822960"/>
            <a:ext cx="3977640" cy="53492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4  /  13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ZUTATEN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drei Grundzutaten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3611880" cy="2148840"/>
          </a:xfrm>
          <a:prstGeom prst="roundRect">
            <a:avLst>
              <a:gd name="adj" fmla="val 4255"/>
            </a:avLst>
          </a:prstGeom>
          <a:solidFill>
            <a:srgbClr val="F5F1E9"/>
          </a:solidFill>
          <a:ln w="9525">
            <a:solidFill>
              <a:srgbClr val="E8E2D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459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9C6B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31520" y="2148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Öle und Fette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6517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der Körper der Seife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611880" cy="2148840"/>
          </a:xfrm>
          <a:prstGeom prst="roundRect">
            <a:avLst>
              <a:gd name="adj" fmla="val 4255"/>
            </a:avLst>
          </a:prstGeom>
          <a:solidFill>
            <a:srgbClr val="F5F1E9"/>
          </a:solidFill>
          <a:ln w="9525">
            <a:solidFill>
              <a:srgbClr val="E8E2D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0" y="16459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9C6B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572000" y="2148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Lauge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72000" y="26517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Natriumhydroxid in Wasser – für feste Seife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83880" y="1463040"/>
            <a:ext cx="3611880" cy="2148840"/>
          </a:xfrm>
          <a:prstGeom prst="roundRect">
            <a:avLst>
              <a:gd name="adj" fmla="val 4255"/>
            </a:avLst>
          </a:prstGeom>
          <a:solidFill>
            <a:srgbClr val="F5F1E9"/>
          </a:solidFill>
          <a:ln w="9525">
            <a:solidFill>
              <a:srgbClr val="E8E2D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12480" y="16459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9C6B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412480" y="2148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Zeit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412480" y="26517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Rühren, Ruhen, Reifen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02920" y="384048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Dazu dürfen kommen: Kräuter · Blüten · Tone · Honig · Milch · ätherische Öle · Farbe aus der Natur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4434840"/>
            <a:ext cx="3657600" cy="1783080"/>
          </a:xfrm>
          <a:prstGeom prst="roundRect">
            <a:avLst>
              <a:gd name="adj" fmla="val 4103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8" name="Image 0" descr="C:\Users\resig\OneDrive\Desktop\Naturgeheimisse\naturgeheimnisse-website\seife-grundlagen\assets\shea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" y="4434840"/>
            <a:ext cx="3657600" cy="1783080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4343400" y="4434840"/>
            <a:ext cx="3657600" cy="1783080"/>
          </a:xfrm>
          <a:prstGeom prst="roundRect">
            <a:avLst>
              <a:gd name="adj" fmla="val 4103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20" name="Image 1" descr="C:\Users\resig\OneDrive\Desktop\Naturgeheimisse\naturgeheimnisse-website\seife-grundlagen\assets\olivenoel.jpg"/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343400" y="4434840"/>
            <a:ext cx="3657600" cy="178308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8229600" y="475488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Glycerin entsteht von selbst und bleibt in der handgemachten Seife.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23" name="Text 19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5  /  13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ÖLE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welches Öl der Seife gibt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Olivenöl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794760" y="141732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mild, pflegend, geduldig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2920" y="20574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Kokosöl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794760" y="205740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Schaum und Reinigung, gibt Halt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" y="26974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Shea oder Kakaobutter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794760" y="269748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Weichheit und Schutz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33375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Rizinusöl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794760" y="333756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cremiger Schaum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Sonnenblume / Raps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794760" y="397764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leichte Pflege, gut verfügbar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955280" y="1371600"/>
            <a:ext cx="3703320" cy="2331720"/>
          </a:xfrm>
          <a:prstGeom prst="roundRect">
            <a:avLst>
              <a:gd name="adj" fmla="val 3137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5" name="Image 0" descr="C:\Users\resig\OneDrive\Desktop\Naturgeheimisse\naturgeheimnisse-website\seife-grundlagen\assets\olivenoel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955280" y="1371600"/>
            <a:ext cx="3703320" cy="233172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7955280" y="3840480"/>
            <a:ext cx="3703320" cy="2331720"/>
          </a:xfrm>
          <a:prstGeom prst="roundRect">
            <a:avLst>
              <a:gd name="adj" fmla="val 3137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7" name="Image 1" descr="C:\Users\resig\OneDrive\Desktop\Naturgeheimisse\naturgeheimnisse-website\seife-grundlagen\assets\shea.jpg"/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955280" y="3840480"/>
            <a:ext cx="3703320" cy="233172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02920" y="4754880"/>
            <a:ext cx="7132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Die Kunst sitzt nicht in der Menge der Zutaten. Sie sitzt im Verhältnis.</a:t>
            </a: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Wir mischen zwei oder drei Öle. Die Grammzahlen gehören an die Waage.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6  /  13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RECHNEN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 Seifenrechner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Jedes Öl braucht eine eigene Menge Lauge. Kokosöl mehr, Olivenöl weniger. Wer mischt, muss rechnen – sonst bleibt ätzende Lauge, oder die Masse wird nicht zur Seife.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11155680" cy="960120"/>
          </a:xfrm>
          <a:prstGeom prst="roundRect">
            <a:avLst>
              <a:gd name="adj" fmla="val 7619"/>
            </a:avLst>
          </a:prstGeom>
          <a:solidFill>
            <a:srgbClr val="1E2A3F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2148840"/>
            <a:ext cx="11155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7F4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Ölmenge  ×  Verseifungszahl  −  Überfettung  =  NaOH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3310128"/>
            <a:ext cx="128016" cy="128016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320040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Jedes Fett einzeln mit seiner Verseifungszahl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" y="3813048"/>
            <a:ext cx="128016" cy="128016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370332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Alles zusammenzählen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63640" y="3310128"/>
            <a:ext cx="128016" cy="128016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37960" y="320040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Überfettung abziehen – meist 6–8 % für Körperseife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63640" y="3813048"/>
            <a:ext cx="128016" cy="128016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37960" y="370332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Wasser extra ausrechnen – nicht dieselbe Zahl wie die Lauge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02920" y="4343400"/>
            <a:ext cx="69494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Überfettung: ein Rest Fett bleibt unverseift. Die Seife wird milder. Ohne sie wäre sie Kernseife.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Heute ist das Rezept schon gerechnet. Der Rechner ist das Werkzeug für zu Hause:</a:t>
            </a: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Rechner: auf der Seite unter Seifenrechner.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772400" y="4297680"/>
            <a:ext cx="3886200" cy="1874520"/>
          </a:xfrm>
          <a:prstGeom prst="roundRect">
            <a:avLst>
              <a:gd name="adj" fmla="val 3902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7" name="Image 0" descr="C:\Users\resig\OneDrive\Desktop\Naturgeheimisse\naturgeheimnisse-website\seife-grundlagen\assets\shea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772400" y="4297680"/>
            <a:ext cx="3886200" cy="187452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7  /  13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DUFT UND KRAUT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Kräuter, Blüten, Düfte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760720" cy="3246120"/>
          </a:xfrm>
          <a:prstGeom prst="roundRect">
            <a:avLst>
              <a:gd name="adj" fmla="val 2254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5" name="Image 0" descr="C:\Users\resig\OneDrive\Desktop\Naturgeheimisse\naturgeheimnisse-website\seife-grundlagen\assets\kraeuter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" y="1371600"/>
            <a:ext cx="5760720" cy="32461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92240" y="1371600"/>
            <a:ext cx="5166360" cy="1508760"/>
          </a:xfrm>
          <a:prstGeom prst="roundRect">
            <a:avLst>
              <a:gd name="adj" fmla="val 6061"/>
            </a:avLst>
          </a:prstGeom>
          <a:solidFill>
            <a:srgbClr val="F5F1E9"/>
          </a:solidFill>
          <a:ln w="9525">
            <a:solidFill>
              <a:srgbClr val="E8E2D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720840" y="15087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 Sud oder als Zugabe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720840" y="196596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Lavendel  ·  Rosmarin  ·  Calendula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Minze  ·  Hafer  ·  Tonerde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492240" y="3063240"/>
            <a:ext cx="5166360" cy="1554480"/>
          </a:xfrm>
          <a:prstGeom prst="roundRect">
            <a:avLst>
              <a:gd name="adj" fmla="val 5882"/>
            </a:avLst>
          </a:prstGeom>
          <a:solidFill>
            <a:srgbClr val="F5F1E9"/>
          </a:solidFill>
          <a:ln w="9525">
            <a:solidFill>
              <a:srgbClr val="E8E2D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720840" y="32004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Ätherische Öle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720840" y="365760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wenig genügt  ·  Haut entscheidet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weniger ist klarer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02920" y="4800600"/>
            <a:ext cx="3657600" cy="1417320"/>
          </a:xfrm>
          <a:prstGeom prst="roundRect">
            <a:avLst>
              <a:gd name="adj" fmla="val 5161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3" name="Image 1" descr="C:\Users\resig\OneDrive\Desktop\Naturgeheimisse\naturgeheimnisse-website\seife-grundlagen\assets\lavendel.jpg"/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02920" y="4800600"/>
            <a:ext cx="3657600" cy="14173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4297680" y="4800600"/>
            <a:ext cx="3657600" cy="1417320"/>
          </a:xfrm>
          <a:prstGeom prst="roundRect">
            <a:avLst>
              <a:gd name="adj" fmla="val 5161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5" name="Image 2" descr="C:\Users\resig\OneDrive\Desktop\Naturgeheimisse\naturgeheimnisse-website\seife-grundlagen\assets\calendula.jpg"/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297680" y="4800600"/>
            <a:ext cx="3657600" cy="14173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83880" y="493776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Duft ist kein Zwang. Eine stille Seife ist genauso fertig wie eine duftende.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8  /  13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ACHTSAMKEIT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Sicherheit – respektvoll mit der Lauge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7040880" cy="1097280"/>
          </a:xfrm>
          <a:prstGeom prst="roundRect">
            <a:avLst>
              <a:gd name="adj" fmla="val 6667"/>
            </a:avLst>
          </a:prstGeom>
          <a:solidFill>
            <a:srgbClr val="1E2A3F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508760"/>
            <a:ext cx="6675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7F4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Immer erst die Lauge ins Wasser. Nie andersherum.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2606040"/>
            <a:ext cx="7040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Das ist der wichtigste Satz des ganzen Tages. Sobald die Lauge im Wasser ist, wird das Glas heiß. Hitzebeständiges Gefäß. Nicht mit bloßen Händen umfassen.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3657600"/>
            <a:ext cx="118872" cy="118872"/>
          </a:xfrm>
          <a:prstGeom prst="ellipse">
            <a:avLst/>
          </a:prstGeom>
          <a:solidFill>
            <a:srgbClr val="9C6B7A"/>
          </a:solidFill>
          <a:ln w="12700">
            <a:solidFill>
              <a:srgbClr val="9C6B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56616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Schutzbrille · Handschuhe · lange Ärmel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4041648"/>
            <a:ext cx="118872" cy="118872"/>
          </a:xfrm>
          <a:prstGeom prst="ellipse">
            <a:avLst/>
          </a:prstGeom>
          <a:solidFill>
            <a:srgbClr val="9C6B7A"/>
          </a:solidFill>
          <a:ln w="12700">
            <a:solidFill>
              <a:srgbClr val="9C6B7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950208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Nicht einatmen, nicht spritzen, nicht kosten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4425696"/>
            <a:ext cx="118872" cy="118872"/>
          </a:xfrm>
          <a:prstGeom prst="ellipse">
            <a:avLst/>
          </a:prstGeom>
          <a:solidFill>
            <a:srgbClr val="9C6B7A"/>
          </a:solidFill>
          <a:ln w="12700">
            <a:solidFill>
              <a:srgbClr val="9C6B7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4334256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Essig bereit halten für Spritzer auf der Haut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809744"/>
            <a:ext cx="118872" cy="118872"/>
          </a:xfrm>
          <a:prstGeom prst="ellipse">
            <a:avLst/>
          </a:prstGeom>
          <a:solidFill>
            <a:srgbClr val="9C6B7A"/>
          </a:solidFill>
          <a:ln w="12700">
            <a:solidFill>
              <a:srgbClr val="9C6B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718304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Kinder und Tiere nicht in die Laugenzone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5193792"/>
            <a:ext cx="118872" cy="118872"/>
          </a:xfrm>
          <a:prstGeom prst="ellipse">
            <a:avLst/>
          </a:prstGeom>
          <a:solidFill>
            <a:srgbClr val="9C6B7A"/>
          </a:solidFill>
          <a:ln w="12700">
            <a:solidFill>
              <a:srgbClr val="9C6B7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510235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Edelstahl oder Kunststoff – kein Aluminium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818120" y="1371600"/>
            <a:ext cx="3840480" cy="3657600"/>
          </a:xfrm>
          <a:prstGeom prst="roundRect">
            <a:avLst>
              <a:gd name="adj" fmla="val 2000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8" name="Image 0" descr="C:\Users\resig\OneDrive\Desktop\Naturgeheimisse\naturgeheimnisse-website\seife-grundlagen\assets\sicherheit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18120" y="1371600"/>
            <a:ext cx="3840480" cy="365760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7818120" y="516636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Wer unsicher ist, sagt Bescheid. Zuschauen ist eine vollwertige Art, dabei zu sein.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9  /  13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TAG 1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 Weg vom Topf zum Stück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4048" cy="384048"/>
          </a:xfrm>
          <a:prstGeom prst="ellipse">
            <a:avLst/>
          </a:prstGeom>
          <a:solidFill>
            <a:srgbClr val="F5F1E9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1560" y="1371600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Schutz anlegen, Platz klären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1993392"/>
            <a:ext cx="384048" cy="384048"/>
          </a:xfrm>
          <a:prstGeom prst="ellipse">
            <a:avLst/>
          </a:prstGeom>
          <a:solidFill>
            <a:srgbClr val="F5F1E9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933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993392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Öle abwiegen und sanft wärmen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2920" y="2615184"/>
            <a:ext cx="384048" cy="384048"/>
          </a:xfrm>
          <a:prstGeom prst="ellipse">
            <a:avLst/>
          </a:prstGeom>
          <a:solidFill>
            <a:srgbClr val="F5F1E9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26151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61518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Lauge ins Wasser – das Glas wird heiß; nach draußen oder ans Fenster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3236976"/>
            <a:ext cx="384048" cy="384048"/>
          </a:xfrm>
          <a:prstGeom prst="ellipse">
            <a:avLst/>
          </a:prstGeom>
          <a:solidFill>
            <a:srgbClr val="F5F1E9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32369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236976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Warten, bis beide in die gleiche Wärme kommen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2920" y="3858768"/>
            <a:ext cx="384048" cy="384048"/>
          </a:xfrm>
          <a:prstGeom prst="ellipse">
            <a:avLst/>
          </a:prstGeom>
          <a:solidFill>
            <a:srgbClr val="F5F1E9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51560" y="3858768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Zusammenführen und rühren bis zur Spur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4480560"/>
            <a:ext cx="384048" cy="384048"/>
          </a:xfrm>
          <a:prstGeom prst="ellipse">
            <a:avLst/>
          </a:prstGeom>
          <a:solidFill>
            <a:srgbClr val="F5F1E9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4480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51560" y="4480560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Kräuter und Duft – erst jetzt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5102352"/>
            <a:ext cx="384048" cy="384048"/>
          </a:xfrm>
          <a:prstGeom prst="ellipse">
            <a:avLst/>
          </a:prstGeom>
          <a:solidFill>
            <a:srgbClr val="F5F1E9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51023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051560" y="5102352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In die Form · zudecken · stehen lassen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772400" y="1371600"/>
            <a:ext cx="3886200" cy="4160520"/>
          </a:xfrm>
          <a:prstGeom prst="roundRect">
            <a:avLst>
              <a:gd name="adj" fmla="val 1882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26" name="Image 0" descr="C:\Users\resig\OneDrive\Desktop\Naturgeheimisse\naturgeheimnisse-website\seife-grundlagen\assets\form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772400" y="1371600"/>
            <a:ext cx="3886200" cy="4160520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7772400" y="5623560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Die Spur (Trace) ist der Moment, in dem der Löffel eine kurze Zeichnung hinterlässt.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10  /  13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TAG 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der zweite Tag mitbringt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72768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46304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Aus der Form lösen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212848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10312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Schneiden – Faden, Draht oder Messer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852928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74320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Oberfläche: glatt, rustikal oder mit Kräutern bestreut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3493008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338328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Wickeln, beschriften, der Seife einen Namen geben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33088"/>
            <a:ext cx="146304" cy="146304"/>
          </a:xfrm>
          <a:prstGeom prst="ellipse">
            <a:avLst/>
          </a:prstGeom>
          <a:solidFill>
            <a:srgbClr val="C9A9A6"/>
          </a:solidFill>
          <a:ln w="12700">
            <a:solidFill>
              <a:srgbClr val="C9A9A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4023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Mit nach Hause nehmen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589520" y="1371600"/>
            <a:ext cx="4069080" cy="4023360"/>
          </a:xfrm>
          <a:prstGeom prst="roundRect">
            <a:avLst>
              <a:gd name="adj" fmla="val 1818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15" name="Image 0" descr="C:\Users\resig\OneDrive\Desktop\Naturgeheimisse\naturgeheimnisse-website\seife-grundlagen\assets\reifen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589520" y="1371600"/>
            <a:ext cx="4069080" cy="402336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493776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Sie sieht fertig aus. Sie ist es noch nicht ganz.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11  /  13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DANACH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Reifen lassen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178040" y="777240"/>
            <a:ext cx="4480560" cy="5394960"/>
          </a:xfrm>
          <a:prstGeom prst="roundRect">
            <a:avLst>
              <a:gd name="adj" fmla="val 1633"/>
            </a:avLst>
          </a:prstGeom>
          <a:solidFill>
            <a:srgbClr val="F5F1E9"/>
          </a:solidFill>
          <a:ln w="6350">
            <a:solidFill>
              <a:srgbClr val="E8E2D8"/>
            </a:solidFill>
            <a:prstDash val="solid"/>
          </a:ln>
        </p:spPr>
      </p:sp>
      <p:pic>
        <p:nvPicPr>
          <p:cNvPr id="5" name="Image 0" descr="C:\Users\resig\OneDrive\Desktop\Naturgeheimisse\naturgeheimnisse-website\seife-grundlagen\assets\reifen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178040" y="777240"/>
            <a:ext cx="4480560" cy="5394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141732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bis 6 Wochen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02920" y="178308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an der Luft, trocken, nicht in der prallen Sonne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02920" y="237744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Wasser verdunstet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02920" y="274320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die Seife wird milder und härter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02920" y="333756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Einfach lagern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02920" y="370332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ein Stück Papier oder eine offene Schachtel reicht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02920" y="429768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Erst danach täglich benutzen.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502920" y="466344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6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/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02920" y="5349240"/>
            <a:ext cx="6309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E2A3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Wer wartet, bekommt eine andere Seife als die, die man ungeduldig aufschäumen lässt.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9326880" y="65105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12  /  13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2A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resig\OneDrive\Desktop\Naturgeheimisse\naturgeheimnisse-website\seife-grundlagen\assets\seife-stillleben.jp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949440" y="0"/>
            <a:ext cx="52422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720840" y="0"/>
            <a:ext cx="365760" cy="6858000"/>
          </a:xfrm>
          <a:prstGeom prst="rect">
            <a:avLst/>
          </a:prstGeom>
          <a:solidFill>
            <a:srgbClr val="1E2A3F"/>
          </a:solidFill>
          <a:ln w="12700">
            <a:solidFill>
              <a:srgbClr val="1E2A3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10972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20" kern="0" dirty="0">
                <a:solidFill>
                  <a:srgbClr val="9C6B7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ZUM SCHLUSS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48640" y="146304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7F4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du mitnimmst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48640" y="228600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6D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Das Gefühl für Öle und Zeit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48640" y="278892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6D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Ein Rezept, das du zu Hause wiederholen kannst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32918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6D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Die Erinnerung: Haut hat eine Grenze, und die darf gepflegt sein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48640" y="379476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6D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Ein Gegenstand, der nach diesen zwei Tagen duftet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448056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9A9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Fragen dürfen jederzeit kommen. Auch die stillen.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48640" y="525780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92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Willkommen in der Küche.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548640" y="6510528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114800" y="6510528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9A9A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13  /  13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Seifenherstellung – Naturgeheimnisse</dc:title>
  <dc:subject>Workshop Seifenherstellung Bad Breisig</dc:subject>
  <dc:creator>Resi Gilles</dc:creator>
  <cp:lastModifiedBy>Resi Gilles</cp:lastModifiedBy>
  <cp:revision>1</cp:revision>
  <dcterms:created xsi:type="dcterms:W3CDTF">2026-09-16T06:59:08Z</dcterms:created>
  <dcterms:modified xsi:type="dcterms:W3CDTF">2026-09-16T06:59:08Z</dcterms:modified>
</cp:coreProperties>
</file>